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3"/>
  </p:notesMasterIdLst>
  <p:sldIdLst>
    <p:sldId id="699" r:id="rId2"/>
    <p:sldId id="265" r:id="rId3"/>
    <p:sldId id="257" r:id="rId4"/>
    <p:sldId id="693" r:id="rId5"/>
    <p:sldId id="724" r:id="rId6"/>
    <p:sldId id="622" r:id="rId7"/>
    <p:sldId id="550" r:id="rId8"/>
    <p:sldId id="695" r:id="rId9"/>
    <p:sldId id="686" r:id="rId10"/>
    <p:sldId id="687" r:id="rId11"/>
    <p:sldId id="688" r:id="rId12"/>
    <p:sldId id="689" r:id="rId13"/>
    <p:sldId id="587" r:id="rId14"/>
    <p:sldId id="583" r:id="rId15"/>
    <p:sldId id="602" r:id="rId16"/>
    <p:sldId id="275" r:id="rId17"/>
    <p:sldId id="259" r:id="rId18"/>
    <p:sldId id="258" r:id="rId19"/>
    <p:sldId id="606" r:id="rId20"/>
    <p:sldId id="603" r:id="rId21"/>
    <p:sldId id="604" r:id="rId22"/>
    <p:sldId id="260" r:id="rId23"/>
    <p:sldId id="261" r:id="rId24"/>
    <p:sldId id="607" r:id="rId25"/>
    <p:sldId id="476" r:id="rId26"/>
    <p:sldId id="612" r:id="rId27"/>
    <p:sldId id="480" r:id="rId28"/>
    <p:sldId id="691" r:id="rId29"/>
    <p:sldId id="718" r:id="rId30"/>
    <p:sldId id="719" r:id="rId31"/>
    <p:sldId id="720" r:id="rId32"/>
    <p:sldId id="721" r:id="rId33"/>
    <p:sldId id="722" r:id="rId34"/>
    <p:sldId id="723" r:id="rId35"/>
    <p:sldId id="694" r:id="rId36"/>
    <p:sldId id="300" r:id="rId37"/>
    <p:sldId id="302" r:id="rId38"/>
    <p:sldId id="305" r:id="rId39"/>
    <p:sldId id="306" r:id="rId40"/>
    <p:sldId id="307" r:id="rId41"/>
    <p:sldId id="309" r:id="rId42"/>
    <p:sldId id="308" r:id="rId43"/>
    <p:sldId id="310" r:id="rId44"/>
    <p:sldId id="311" r:id="rId45"/>
    <p:sldId id="312" r:id="rId46"/>
    <p:sldId id="313" r:id="rId47"/>
    <p:sldId id="314" r:id="rId48"/>
    <p:sldId id="315" r:id="rId49"/>
    <p:sldId id="316" r:id="rId50"/>
    <p:sldId id="317" r:id="rId51"/>
    <p:sldId id="318" r:id="rId52"/>
    <p:sldId id="319" r:id="rId53"/>
    <p:sldId id="320" r:id="rId54"/>
    <p:sldId id="321" r:id="rId55"/>
    <p:sldId id="322" r:id="rId56"/>
    <p:sldId id="343" r:id="rId57"/>
    <p:sldId id="270" r:id="rId58"/>
    <p:sldId id="292" r:id="rId59"/>
    <p:sldId id="345" r:id="rId60"/>
    <p:sldId id="294" r:id="rId61"/>
    <p:sldId id="304" r:id="rId62"/>
    <p:sldId id="347" r:id="rId63"/>
    <p:sldId id="348" r:id="rId64"/>
    <p:sldId id="301" r:id="rId65"/>
    <p:sldId id="349" r:id="rId66"/>
    <p:sldId id="289" r:id="rId67"/>
    <p:sldId id="714" r:id="rId68"/>
    <p:sldId id="700" r:id="rId69"/>
    <p:sldId id="701" r:id="rId70"/>
    <p:sldId id="702" r:id="rId71"/>
    <p:sldId id="703" r:id="rId72"/>
    <p:sldId id="704" r:id="rId73"/>
    <p:sldId id="705" r:id="rId74"/>
    <p:sldId id="706" r:id="rId75"/>
    <p:sldId id="707" r:id="rId76"/>
    <p:sldId id="708" r:id="rId77"/>
    <p:sldId id="709" r:id="rId78"/>
    <p:sldId id="710" r:id="rId79"/>
    <p:sldId id="711" r:id="rId80"/>
    <p:sldId id="712" r:id="rId81"/>
    <p:sldId id="725"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858"/>
    <p:restoredTop sz="94704"/>
  </p:normalViewPr>
  <p:slideViewPr>
    <p:cSldViewPr snapToGrid="0" snapToObjects="1">
      <p:cViewPr varScale="1">
        <p:scale>
          <a:sx n="41" d="100"/>
          <a:sy n="41" d="100"/>
        </p:scale>
        <p:origin x="216" y="1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006661304292844E-2"/>
          <c:y val="0"/>
          <c:w val="0.96449891820954814"/>
          <c:h val="0.8671406995095626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0"/>
            <c:invertIfNegative val="0"/>
            <c:bubble3D val="0"/>
            <c:spPr>
              <a:solidFill>
                <a:schemeClr val="tx1">
                  <a:lumMod val="20000"/>
                  <a:lumOff val="80000"/>
                </a:schemeClr>
              </a:solidFill>
              <a:ln>
                <a:noFill/>
              </a:ln>
              <a:effectLst/>
            </c:spPr>
            <c:extLst>
              <c:ext xmlns:c16="http://schemas.microsoft.com/office/drawing/2014/chart" uri="{C3380CC4-5D6E-409C-BE32-E72D297353CC}">
                <c16:uniqueId val="{00000004-5981-4365-BFD2-F3D2B208F74F}"/>
              </c:ext>
            </c:extLst>
          </c:dPt>
          <c:dLbls>
            <c:dLbl>
              <c:idx val="0"/>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67</a:t>
                    </a:r>
                    <a:b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b="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0">
                      <a:solidFill>
                        <a:schemeClr val="bg1"/>
                      </a:solidFill>
                      <a:latin typeface="Segoe UI Semibold" panose="020B0702040204020203" pitchFamily="34" charset="0"/>
                      <a:cs typeface="Segoe UI Semibold" panose="020B0702040204020203" pitchFamily="34" charset="0"/>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981-4365-BFD2-F3D2B208F74F}"/>
                </c:ext>
              </c:extLst>
            </c:dLbl>
            <c:dLbl>
              <c:idx val="6"/>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25</a:t>
                    </a:r>
                  </a:p>
                  <a:p>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981-4365-BFD2-F3D2B208F74F}"/>
                </c:ext>
              </c:extLst>
            </c:dLbl>
            <c:dLbl>
              <c:idx val="9"/>
              <c:tx>
                <c:rich>
                  <a:bodyPr/>
                  <a:lstStyle/>
                  <a:p>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10</a:t>
                    </a:r>
                  </a:p>
                  <a:p>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1" dirty="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981-4365-BFD2-F3D2B208F74F}"/>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Segoe UI" panose="020B0502040204020203" pitchFamily="34" charset="0"/>
                    <a:ea typeface="Segoe UI" panose="020B0502040204020203" pitchFamily="34" charset="0"/>
                    <a:cs typeface="Segoe UI" panose="020B0502040204020203" pitchFamily="34" charset="0"/>
                  </a:defRPr>
                </a:pPr>
                <a:endParaRPr lang="en-US"/>
              </a:p>
            </c:txPr>
            <c:dLblPos val="inBase"/>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1920</c:v>
                </c:pt>
                <c:pt idx="1">
                  <c:v>1930</c:v>
                </c:pt>
                <c:pt idx="2">
                  <c:v>1940</c:v>
                </c:pt>
                <c:pt idx="3">
                  <c:v>1950</c:v>
                </c:pt>
                <c:pt idx="4">
                  <c:v>1960</c:v>
                </c:pt>
                <c:pt idx="5">
                  <c:v>1970</c:v>
                </c:pt>
                <c:pt idx="6">
                  <c:v>1980</c:v>
                </c:pt>
                <c:pt idx="7">
                  <c:v>1990</c:v>
                </c:pt>
                <c:pt idx="8">
                  <c:v>2000</c:v>
                </c:pt>
                <c:pt idx="9">
                  <c:v>2010's</c:v>
                </c:pt>
                <c:pt idx="10">
                  <c:v>2020's</c:v>
                </c:pt>
              </c:strCache>
            </c:strRef>
          </c:cat>
          <c:val>
            <c:numRef>
              <c:f>Sheet1!$B$2:$B$12</c:f>
              <c:numCache>
                <c:formatCode>General</c:formatCode>
                <c:ptCount val="11"/>
                <c:pt idx="0">
                  <c:v>6</c:v>
                </c:pt>
                <c:pt idx="1">
                  <c:v>5.3</c:v>
                </c:pt>
                <c:pt idx="2">
                  <c:v>4.5</c:v>
                </c:pt>
                <c:pt idx="3">
                  <c:v>3.7</c:v>
                </c:pt>
                <c:pt idx="4">
                  <c:v>3</c:v>
                </c:pt>
                <c:pt idx="5">
                  <c:v>2.6</c:v>
                </c:pt>
                <c:pt idx="6">
                  <c:v>2.2999999999999998</c:v>
                </c:pt>
                <c:pt idx="7">
                  <c:v>2</c:v>
                </c:pt>
                <c:pt idx="8">
                  <c:v>1.8</c:v>
                </c:pt>
                <c:pt idx="9">
                  <c:v>1.5</c:v>
                </c:pt>
                <c:pt idx="10">
                  <c:v>1.1000000000000001</c:v>
                </c:pt>
              </c:numCache>
            </c:numRef>
          </c:val>
          <c:extLst>
            <c:ext xmlns:c16="http://schemas.microsoft.com/office/drawing/2014/chart" uri="{C3380CC4-5D6E-409C-BE32-E72D297353CC}">
              <c16:uniqueId val="{00000000-5981-4365-BFD2-F3D2B208F74F}"/>
            </c:ext>
          </c:extLst>
        </c:ser>
        <c:dLbls>
          <c:showLegendKey val="0"/>
          <c:showVal val="0"/>
          <c:showCatName val="0"/>
          <c:showSerName val="0"/>
          <c:showPercent val="0"/>
          <c:showBubbleSize val="0"/>
        </c:dLbls>
        <c:gapWidth val="9"/>
        <c:overlap val="-27"/>
        <c:axId val="364697704"/>
        <c:axId val="364698488"/>
      </c:barChart>
      <c:catAx>
        <c:axId val="364697704"/>
        <c:scaling>
          <c:orientation val="minMax"/>
        </c:scaling>
        <c:delete val="0"/>
        <c:axPos val="b"/>
        <c:numFmt formatCode="General" sourceLinked="1"/>
        <c:majorTickMark val="out"/>
        <c:minorTickMark val="none"/>
        <c:tickLblPos val="nextTo"/>
        <c:spPr>
          <a:noFill/>
          <a:ln w="6350" cap="flat" cmpd="sng" algn="ctr">
            <a:solidFill>
              <a:schemeClr val="tx1">
                <a:lumMod val="75000"/>
              </a:schemeClr>
            </a:solidFill>
            <a:round/>
          </a:ln>
          <a:effectLst/>
        </c:spPr>
        <c:txPr>
          <a:bodyPr rot="-60000000" spcFirstLastPara="1" vertOverflow="ellipsis" vert="horz" wrap="square" anchor="ctr" anchorCtr="1"/>
          <a:lstStyle/>
          <a:p>
            <a:pPr>
              <a:defRPr sz="1200" b="0" i="0" u="none" strike="noStrike" kern="1200" baseline="0">
                <a:ln>
                  <a:noFill/>
                </a:ln>
                <a:solidFill>
                  <a:schemeClr val="tx1"/>
                </a:solidFill>
                <a:effectLst/>
                <a:latin typeface="+mn-lt"/>
                <a:ea typeface="+mn-ea"/>
                <a:cs typeface="+mn-cs"/>
              </a:defRPr>
            </a:pPr>
            <a:endParaRPr lang="en-US"/>
          </a:p>
        </c:txPr>
        <c:crossAx val="364698488"/>
        <c:crosses val="autoZero"/>
        <c:auto val="1"/>
        <c:lblAlgn val="ctr"/>
        <c:lblOffset val="100"/>
        <c:noMultiLvlLbl val="0"/>
      </c:catAx>
      <c:valAx>
        <c:axId val="364698488"/>
        <c:scaling>
          <c:orientation val="minMax"/>
          <c:max val="6"/>
        </c:scaling>
        <c:delete val="1"/>
        <c:axPos val="l"/>
        <c:numFmt formatCode="General" sourceLinked="1"/>
        <c:majorTickMark val="out"/>
        <c:minorTickMark val="none"/>
        <c:tickLblPos val="nextTo"/>
        <c:crossAx val="36469770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1">
    <c:autoUpdate val="0"/>
  </c:externalData>
</c:chartSpace>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ata3.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59.svg"/><Relationship Id="rId4" Type="http://schemas.openxmlformats.org/officeDocument/2006/relationships/image" Target="../media/image54.svg"/><Relationship Id="rId9"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3.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59.svg"/><Relationship Id="rId4" Type="http://schemas.openxmlformats.org/officeDocument/2006/relationships/image" Target="../media/image54.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AAB7B3-0411-4863-AD6E-52CAFFF6F72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81117A9-1491-4C7A-81C7-74043C43784E}">
      <dgm:prSet/>
      <dgm:spPr/>
      <dgm:t>
        <a:bodyPr/>
        <a:lstStyle/>
        <a:p>
          <a:r>
            <a:rPr lang="en-US"/>
            <a:t>To be taken after each section . </a:t>
          </a:r>
        </a:p>
      </dgm:t>
    </dgm:pt>
    <dgm:pt modelId="{C87D94E2-29BE-4ACB-A798-045DA8F95D96}" type="parTrans" cxnId="{A89D3E8E-1B52-4489-8A33-73933D3DD349}">
      <dgm:prSet/>
      <dgm:spPr/>
      <dgm:t>
        <a:bodyPr/>
        <a:lstStyle/>
        <a:p>
          <a:endParaRPr lang="en-US"/>
        </a:p>
      </dgm:t>
    </dgm:pt>
    <dgm:pt modelId="{3FBE1C9C-6BB3-49CF-9C90-ABE80DAFB7E1}" type="sibTrans" cxnId="{A89D3E8E-1B52-4489-8A33-73933D3DD349}">
      <dgm:prSet/>
      <dgm:spPr/>
      <dgm:t>
        <a:bodyPr/>
        <a:lstStyle/>
        <a:p>
          <a:endParaRPr lang="en-US"/>
        </a:p>
      </dgm:t>
    </dgm:pt>
    <dgm:pt modelId="{3ECC0DEF-7CE3-41AA-BD8C-1A4A0B0C8E3F}">
      <dgm:prSet/>
      <dgm:spPr/>
      <dgm:t>
        <a:bodyPr/>
        <a:lstStyle/>
        <a:p>
          <a:r>
            <a:rPr lang="en-US"/>
            <a:t>Request you to ask the questions in Chat window . </a:t>
          </a:r>
        </a:p>
      </dgm:t>
    </dgm:pt>
    <dgm:pt modelId="{C0FC528E-E391-4D41-A640-7DACDABC751E}" type="parTrans" cxnId="{4DA34DB8-C8A6-4BCC-894C-9388E70FC5A1}">
      <dgm:prSet/>
      <dgm:spPr/>
      <dgm:t>
        <a:bodyPr/>
        <a:lstStyle/>
        <a:p>
          <a:endParaRPr lang="en-US"/>
        </a:p>
      </dgm:t>
    </dgm:pt>
    <dgm:pt modelId="{1A0D9435-CF27-4628-B870-6401F9606C01}" type="sibTrans" cxnId="{4DA34DB8-C8A6-4BCC-894C-9388E70FC5A1}">
      <dgm:prSet/>
      <dgm:spPr/>
      <dgm:t>
        <a:bodyPr/>
        <a:lstStyle/>
        <a:p>
          <a:endParaRPr lang="en-US"/>
        </a:p>
      </dgm:t>
    </dgm:pt>
    <dgm:pt modelId="{B3FE442F-B6CB-4240-A05B-F508AC10910B}">
      <dgm:prSet/>
      <dgm:spPr/>
      <dgm:t>
        <a:bodyPr/>
        <a:lstStyle/>
        <a:p>
          <a:r>
            <a:rPr lang="en-US"/>
            <a:t>Will respond to them after a logical break point in each topic. </a:t>
          </a:r>
        </a:p>
      </dgm:t>
    </dgm:pt>
    <dgm:pt modelId="{28DCAFE0-ADE8-4BBA-ADF6-8C86E42B979A}" type="parTrans" cxnId="{2CD23E13-CF80-4ACB-9472-50DED6696A08}">
      <dgm:prSet/>
      <dgm:spPr/>
      <dgm:t>
        <a:bodyPr/>
        <a:lstStyle/>
        <a:p>
          <a:endParaRPr lang="en-US"/>
        </a:p>
      </dgm:t>
    </dgm:pt>
    <dgm:pt modelId="{B00BE99A-282D-4D5A-950B-0E129ADFAC8C}" type="sibTrans" cxnId="{2CD23E13-CF80-4ACB-9472-50DED6696A08}">
      <dgm:prSet/>
      <dgm:spPr/>
      <dgm:t>
        <a:bodyPr/>
        <a:lstStyle/>
        <a:p>
          <a:endParaRPr lang="en-US"/>
        </a:p>
      </dgm:t>
    </dgm:pt>
    <dgm:pt modelId="{15754F29-BF8B-44E7-A366-96E0CA8B66F9}">
      <dgm:prSet/>
      <dgm:spPr/>
      <dgm:t>
        <a:bodyPr/>
        <a:lstStyle/>
        <a:p>
          <a:r>
            <a:rPr lang="en-US"/>
            <a:t>This would make the workshop interesting and approachable . </a:t>
          </a:r>
        </a:p>
      </dgm:t>
    </dgm:pt>
    <dgm:pt modelId="{987A60B7-5065-48ED-B8F9-E3CA9EC8FADC}" type="parTrans" cxnId="{66ABB624-29BC-4C3C-8A18-A73CAA1D258B}">
      <dgm:prSet/>
      <dgm:spPr/>
      <dgm:t>
        <a:bodyPr/>
        <a:lstStyle/>
        <a:p>
          <a:endParaRPr lang="en-US"/>
        </a:p>
      </dgm:t>
    </dgm:pt>
    <dgm:pt modelId="{3E60869B-428C-4AD8-A9DC-2895979C6568}" type="sibTrans" cxnId="{66ABB624-29BC-4C3C-8A18-A73CAA1D258B}">
      <dgm:prSet/>
      <dgm:spPr/>
      <dgm:t>
        <a:bodyPr/>
        <a:lstStyle/>
        <a:p>
          <a:endParaRPr lang="en-US"/>
        </a:p>
      </dgm:t>
    </dgm:pt>
    <dgm:pt modelId="{59D04345-BF8F-4344-B930-AED8CCD1B342}">
      <dgm:prSet/>
      <dgm:spPr/>
      <dgm:t>
        <a:bodyPr/>
        <a:lstStyle/>
        <a:p>
          <a:r>
            <a:rPr lang="en-US"/>
            <a:t>Request not to use Phones or get distracted for next 3 hours . </a:t>
          </a:r>
        </a:p>
      </dgm:t>
    </dgm:pt>
    <dgm:pt modelId="{947325A8-0DDC-4A7B-B2C1-D8C9583898F0}" type="parTrans" cxnId="{FBCDDAF1-5A03-4CBA-82DB-0CBD688A974C}">
      <dgm:prSet/>
      <dgm:spPr/>
      <dgm:t>
        <a:bodyPr/>
        <a:lstStyle/>
        <a:p>
          <a:endParaRPr lang="en-US"/>
        </a:p>
      </dgm:t>
    </dgm:pt>
    <dgm:pt modelId="{80D5E1A0-F81C-4588-B953-99A408E9876C}" type="sibTrans" cxnId="{FBCDDAF1-5A03-4CBA-82DB-0CBD688A974C}">
      <dgm:prSet/>
      <dgm:spPr/>
      <dgm:t>
        <a:bodyPr/>
        <a:lstStyle/>
        <a:p>
          <a:endParaRPr lang="en-US"/>
        </a:p>
      </dgm:t>
    </dgm:pt>
    <dgm:pt modelId="{CE6A3AAF-1A78-4683-8053-D33B99F84962}" type="pres">
      <dgm:prSet presAssocID="{86AAB7B3-0411-4863-AD6E-52CAFFF6F729}" presName="root" presStyleCnt="0">
        <dgm:presLayoutVars>
          <dgm:dir/>
          <dgm:resizeHandles val="exact"/>
        </dgm:presLayoutVars>
      </dgm:prSet>
      <dgm:spPr/>
    </dgm:pt>
    <dgm:pt modelId="{6E1127B2-D361-4C6B-8FB4-C0A30E79B969}" type="pres">
      <dgm:prSet presAssocID="{981117A9-1491-4C7A-81C7-74043C43784E}" presName="compNode" presStyleCnt="0"/>
      <dgm:spPr/>
    </dgm:pt>
    <dgm:pt modelId="{590EC265-8C48-40EA-AF9B-CD8B72D0B81D}" type="pres">
      <dgm:prSet presAssocID="{981117A9-1491-4C7A-81C7-74043C43784E}" presName="bgRect" presStyleLbl="bgShp" presStyleIdx="0" presStyleCnt="5"/>
      <dgm:spPr/>
    </dgm:pt>
    <dgm:pt modelId="{744F0609-940A-48E5-980D-E92D0EE5D35F}" type="pres">
      <dgm:prSet presAssocID="{981117A9-1491-4C7A-81C7-74043C43784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EBE3D8DD-699A-43F3-B74B-39B467FA98EB}" type="pres">
      <dgm:prSet presAssocID="{981117A9-1491-4C7A-81C7-74043C43784E}" presName="spaceRect" presStyleCnt="0"/>
      <dgm:spPr/>
    </dgm:pt>
    <dgm:pt modelId="{0A46BAE5-D13E-4507-ADC9-4C16EC7E050F}" type="pres">
      <dgm:prSet presAssocID="{981117A9-1491-4C7A-81C7-74043C43784E}" presName="parTx" presStyleLbl="revTx" presStyleIdx="0" presStyleCnt="5">
        <dgm:presLayoutVars>
          <dgm:chMax val="0"/>
          <dgm:chPref val="0"/>
        </dgm:presLayoutVars>
      </dgm:prSet>
      <dgm:spPr/>
    </dgm:pt>
    <dgm:pt modelId="{7DF3F353-FA61-445B-A387-9859E32199AC}" type="pres">
      <dgm:prSet presAssocID="{3FBE1C9C-6BB3-49CF-9C90-ABE80DAFB7E1}" presName="sibTrans" presStyleCnt="0"/>
      <dgm:spPr/>
    </dgm:pt>
    <dgm:pt modelId="{61B6DE8C-A994-4DE7-8745-F3C8C44EE52D}" type="pres">
      <dgm:prSet presAssocID="{3ECC0DEF-7CE3-41AA-BD8C-1A4A0B0C8E3F}" presName="compNode" presStyleCnt="0"/>
      <dgm:spPr/>
    </dgm:pt>
    <dgm:pt modelId="{B53989DA-6BFE-49C6-B614-5C14F54930C4}" type="pres">
      <dgm:prSet presAssocID="{3ECC0DEF-7CE3-41AA-BD8C-1A4A0B0C8E3F}" presName="bgRect" presStyleLbl="bgShp" presStyleIdx="1" presStyleCnt="5"/>
      <dgm:spPr/>
    </dgm:pt>
    <dgm:pt modelId="{75B0DB60-C71D-4C94-9818-BA3B8A40ADF9}" type="pres">
      <dgm:prSet presAssocID="{3ECC0DEF-7CE3-41AA-BD8C-1A4A0B0C8E3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BCC0147C-B7A2-481D-9DFA-AF41EB29686F}" type="pres">
      <dgm:prSet presAssocID="{3ECC0DEF-7CE3-41AA-BD8C-1A4A0B0C8E3F}" presName="spaceRect" presStyleCnt="0"/>
      <dgm:spPr/>
    </dgm:pt>
    <dgm:pt modelId="{7259A496-643D-410A-AD5C-B7061F754500}" type="pres">
      <dgm:prSet presAssocID="{3ECC0DEF-7CE3-41AA-BD8C-1A4A0B0C8E3F}" presName="parTx" presStyleLbl="revTx" presStyleIdx="1" presStyleCnt="5">
        <dgm:presLayoutVars>
          <dgm:chMax val="0"/>
          <dgm:chPref val="0"/>
        </dgm:presLayoutVars>
      </dgm:prSet>
      <dgm:spPr/>
    </dgm:pt>
    <dgm:pt modelId="{8D89E5EC-0531-4380-880C-8F1C656DF734}" type="pres">
      <dgm:prSet presAssocID="{1A0D9435-CF27-4628-B870-6401F9606C01}" presName="sibTrans" presStyleCnt="0"/>
      <dgm:spPr/>
    </dgm:pt>
    <dgm:pt modelId="{48A82CDD-4D05-4E0F-B48C-C44E5BD613A2}" type="pres">
      <dgm:prSet presAssocID="{B3FE442F-B6CB-4240-A05B-F508AC10910B}" presName="compNode" presStyleCnt="0"/>
      <dgm:spPr/>
    </dgm:pt>
    <dgm:pt modelId="{42F8FC1A-755B-420A-9311-B352DD6CA442}" type="pres">
      <dgm:prSet presAssocID="{B3FE442F-B6CB-4240-A05B-F508AC10910B}" presName="bgRect" presStyleLbl="bgShp" presStyleIdx="2" presStyleCnt="5"/>
      <dgm:spPr/>
    </dgm:pt>
    <dgm:pt modelId="{413137B5-88A0-4934-A306-CA4F511D0791}" type="pres">
      <dgm:prSet presAssocID="{B3FE442F-B6CB-4240-A05B-F508AC10910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7CC54775-0958-45B5-AA22-2ED3EE69DD3D}" type="pres">
      <dgm:prSet presAssocID="{B3FE442F-B6CB-4240-A05B-F508AC10910B}" presName="spaceRect" presStyleCnt="0"/>
      <dgm:spPr/>
    </dgm:pt>
    <dgm:pt modelId="{FE1A48EC-CD36-4D8D-B01B-2BD3FFB2527C}" type="pres">
      <dgm:prSet presAssocID="{B3FE442F-B6CB-4240-A05B-F508AC10910B}" presName="parTx" presStyleLbl="revTx" presStyleIdx="2" presStyleCnt="5">
        <dgm:presLayoutVars>
          <dgm:chMax val="0"/>
          <dgm:chPref val="0"/>
        </dgm:presLayoutVars>
      </dgm:prSet>
      <dgm:spPr/>
    </dgm:pt>
    <dgm:pt modelId="{0BE9B8AE-847A-4217-BC48-7BF8F306C7AB}" type="pres">
      <dgm:prSet presAssocID="{B00BE99A-282D-4D5A-950B-0E129ADFAC8C}" presName="sibTrans" presStyleCnt="0"/>
      <dgm:spPr/>
    </dgm:pt>
    <dgm:pt modelId="{DBD6477F-7800-4279-8152-EA38C27A1C17}" type="pres">
      <dgm:prSet presAssocID="{15754F29-BF8B-44E7-A366-96E0CA8B66F9}" presName="compNode" presStyleCnt="0"/>
      <dgm:spPr/>
    </dgm:pt>
    <dgm:pt modelId="{FF305981-35BD-4B6B-9D85-1E530318B070}" type="pres">
      <dgm:prSet presAssocID="{15754F29-BF8B-44E7-A366-96E0CA8B66F9}" presName="bgRect" presStyleLbl="bgShp" presStyleIdx="3" presStyleCnt="5"/>
      <dgm:spPr/>
    </dgm:pt>
    <dgm:pt modelId="{A24AC491-2123-4FF5-8EE7-A7FE831F656D}" type="pres">
      <dgm:prSet presAssocID="{15754F29-BF8B-44E7-A366-96E0CA8B66F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asel"/>
        </a:ext>
      </dgm:extLst>
    </dgm:pt>
    <dgm:pt modelId="{555832AF-853E-4605-BA15-5E73CB0CB480}" type="pres">
      <dgm:prSet presAssocID="{15754F29-BF8B-44E7-A366-96E0CA8B66F9}" presName="spaceRect" presStyleCnt="0"/>
      <dgm:spPr/>
    </dgm:pt>
    <dgm:pt modelId="{A70F6341-4E19-470E-AB24-50F8D68155B1}" type="pres">
      <dgm:prSet presAssocID="{15754F29-BF8B-44E7-A366-96E0CA8B66F9}" presName="parTx" presStyleLbl="revTx" presStyleIdx="3" presStyleCnt="5">
        <dgm:presLayoutVars>
          <dgm:chMax val="0"/>
          <dgm:chPref val="0"/>
        </dgm:presLayoutVars>
      </dgm:prSet>
      <dgm:spPr/>
    </dgm:pt>
    <dgm:pt modelId="{E9DAB242-543F-4540-B699-839C246C5ED7}" type="pres">
      <dgm:prSet presAssocID="{3E60869B-428C-4AD8-A9DC-2895979C6568}" presName="sibTrans" presStyleCnt="0"/>
      <dgm:spPr/>
    </dgm:pt>
    <dgm:pt modelId="{985EEFD5-C6FE-47FA-9341-35C20F388B77}" type="pres">
      <dgm:prSet presAssocID="{59D04345-BF8F-4344-B930-AED8CCD1B342}" presName="compNode" presStyleCnt="0"/>
      <dgm:spPr/>
    </dgm:pt>
    <dgm:pt modelId="{57A7DEEE-FC1E-4EA7-90FB-A26C803E5CE1}" type="pres">
      <dgm:prSet presAssocID="{59D04345-BF8F-4344-B930-AED8CCD1B342}" presName="bgRect" presStyleLbl="bgShp" presStyleIdx="4" presStyleCnt="5"/>
      <dgm:spPr/>
    </dgm:pt>
    <dgm:pt modelId="{B3D3B623-444D-4C0F-A3B6-8CFAB25CC5FF}" type="pres">
      <dgm:prSet presAssocID="{59D04345-BF8F-4344-B930-AED8CCD1B34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mart Phone"/>
        </a:ext>
      </dgm:extLst>
    </dgm:pt>
    <dgm:pt modelId="{488A80E6-30AC-40E6-89D4-E173E346184E}" type="pres">
      <dgm:prSet presAssocID="{59D04345-BF8F-4344-B930-AED8CCD1B342}" presName="spaceRect" presStyleCnt="0"/>
      <dgm:spPr/>
    </dgm:pt>
    <dgm:pt modelId="{BDF52FC2-43C4-4D90-8930-8674A26B1352}" type="pres">
      <dgm:prSet presAssocID="{59D04345-BF8F-4344-B930-AED8CCD1B342}" presName="parTx" presStyleLbl="revTx" presStyleIdx="4" presStyleCnt="5">
        <dgm:presLayoutVars>
          <dgm:chMax val="0"/>
          <dgm:chPref val="0"/>
        </dgm:presLayoutVars>
      </dgm:prSet>
      <dgm:spPr/>
    </dgm:pt>
  </dgm:ptLst>
  <dgm:cxnLst>
    <dgm:cxn modelId="{3E739412-338F-4BA3-B49A-1FD609D65F8E}" type="presOf" srcId="{3ECC0DEF-7CE3-41AA-BD8C-1A4A0B0C8E3F}" destId="{7259A496-643D-410A-AD5C-B7061F754500}" srcOrd="0" destOrd="0" presId="urn:microsoft.com/office/officeart/2018/2/layout/IconVerticalSolidList"/>
    <dgm:cxn modelId="{2CD23E13-CF80-4ACB-9472-50DED6696A08}" srcId="{86AAB7B3-0411-4863-AD6E-52CAFFF6F729}" destId="{B3FE442F-B6CB-4240-A05B-F508AC10910B}" srcOrd="2" destOrd="0" parTransId="{28DCAFE0-ADE8-4BBA-ADF6-8C86E42B979A}" sibTransId="{B00BE99A-282D-4D5A-950B-0E129ADFAC8C}"/>
    <dgm:cxn modelId="{66ABB624-29BC-4C3C-8A18-A73CAA1D258B}" srcId="{86AAB7B3-0411-4863-AD6E-52CAFFF6F729}" destId="{15754F29-BF8B-44E7-A366-96E0CA8B66F9}" srcOrd="3" destOrd="0" parTransId="{987A60B7-5065-48ED-B8F9-E3CA9EC8FADC}" sibTransId="{3E60869B-428C-4AD8-A9DC-2895979C6568}"/>
    <dgm:cxn modelId="{A22E263F-93E2-4DE6-B830-1521B02DAC29}" type="presOf" srcId="{15754F29-BF8B-44E7-A366-96E0CA8B66F9}" destId="{A70F6341-4E19-470E-AB24-50F8D68155B1}" srcOrd="0" destOrd="0" presId="urn:microsoft.com/office/officeart/2018/2/layout/IconVerticalSolidList"/>
    <dgm:cxn modelId="{2788723F-4C3A-4C2A-9295-B914DD6D4514}" type="presOf" srcId="{86AAB7B3-0411-4863-AD6E-52CAFFF6F729}" destId="{CE6A3AAF-1A78-4683-8053-D33B99F84962}" srcOrd="0" destOrd="0" presId="urn:microsoft.com/office/officeart/2018/2/layout/IconVerticalSolidList"/>
    <dgm:cxn modelId="{4FF5A887-55C8-4E8D-99A9-4E7DCEB55212}" type="presOf" srcId="{B3FE442F-B6CB-4240-A05B-F508AC10910B}" destId="{FE1A48EC-CD36-4D8D-B01B-2BD3FFB2527C}" srcOrd="0" destOrd="0" presId="urn:microsoft.com/office/officeart/2018/2/layout/IconVerticalSolidList"/>
    <dgm:cxn modelId="{A89D3E8E-1B52-4489-8A33-73933D3DD349}" srcId="{86AAB7B3-0411-4863-AD6E-52CAFFF6F729}" destId="{981117A9-1491-4C7A-81C7-74043C43784E}" srcOrd="0" destOrd="0" parTransId="{C87D94E2-29BE-4ACB-A798-045DA8F95D96}" sibTransId="{3FBE1C9C-6BB3-49CF-9C90-ABE80DAFB7E1}"/>
    <dgm:cxn modelId="{7E1941A0-D43B-4879-BD97-9FC2A12EF0CF}" type="presOf" srcId="{981117A9-1491-4C7A-81C7-74043C43784E}" destId="{0A46BAE5-D13E-4507-ADC9-4C16EC7E050F}" srcOrd="0" destOrd="0" presId="urn:microsoft.com/office/officeart/2018/2/layout/IconVerticalSolidList"/>
    <dgm:cxn modelId="{4DA34DB8-C8A6-4BCC-894C-9388E70FC5A1}" srcId="{86AAB7B3-0411-4863-AD6E-52CAFFF6F729}" destId="{3ECC0DEF-7CE3-41AA-BD8C-1A4A0B0C8E3F}" srcOrd="1" destOrd="0" parTransId="{C0FC528E-E391-4D41-A640-7DACDABC751E}" sibTransId="{1A0D9435-CF27-4628-B870-6401F9606C01}"/>
    <dgm:cxn modelId="{BAEFCFE5-39D2-41F0-BF9C-5E63E9B89034}" type="presOf" srcId="{59D04345-BF8F-4344-B930-AED8CCD1B342}" destId="{BDF52FC2-43C4-4D90-8930-8674A26B1352}" srcOrd="0" destOrd="0" presId="urn:microsoft.com/office/officeart/2018/2/layout/IconVerticalSolidList"/>
    <dgm:cxn modelId="{FBCDDAF1-5A03-4CBA-82DB-0CBD688A974C}" srcId="{86AAB7B3-0411-4863-AD6E-52CAFFF6F729}" destId="{59D04345-BF8F-4344-B930-AED8CCD1B342}" srcOrd="4" destOrd="0" parTransId="{947325A8-0DDC-4A7B-B2C1-D8C9583898F0}" sibTransId="{80D5E1A0-F81C-4588-B953-99A408E9876C}"/>
    <dgm:cxn modelId="{68C2F1FB-748F-4E4A-A2D0-B253578A364E}" type="presParOf" srcId="{CE6A3AAF-1A78-4683-8053-D33B99F84962}" destId="{6E1127B2-D361-4C6B-8FB4-C0A30E79B969}" srcOrd="0" destOrd="0" presId="urn:microsoft.com/office/officeart/2018/2/layout/IconVerticalSolidList"/>
    <dgm:cxn modelId="{E428D7EE-05E5-4F8A-A3AE-525F49540C9A}" type="presParOf" srcId="{6E1127B2-D361-4C6B-8FB4-C0A30E79B969}" destId="{590EC265-8C48-40EA-AF9B-CD8B72D0B81D}" srcOrd="0" destOrd="0" presId="urn:microsoft.com/office/officeart/2018/2/layout/IconVerticalSolidList"/>
    <dgm:cxn modelId="{FE7946C1-6DD7-4C5E-8A9E-A9FC74FF5F1E}" type="presParOf" srcId="{6E1127B2-D361-4C6B-8FB4-C0A30E79B969}" destId="{744F0609-940A-48E5-980D-E92D0EE5D35F}" srcOrd="1" destOrd="0" presId="urn:microsoft.com/office/officeart/2018/2/layout/IconVerticalSolidList"/>
    <dgm:cxn modelId="{5DEE6B29-2905-45AF-8844-30096D6E730F}" type="presParOf" srcId="{6E1127B2-D361-4C6B-8FB4-C0A30E79B969}" destId="{EBE3D8DD-699A-43F3-B74B-39B467FA98EB}" srcOrd="2" destOrd="0" presId="urn:microsoft.com/office/officeart/2018/2/layout/IconVerticalSolidList"/>
    <dgm:cxn modelId="{9C781D57-500B-40E6-AF97-2CA38A5DBC12}" type="presParOf" srcId="{6E1127B2-D361-4C6B-8FB4-C0A30E79B969}" destId="{0A46BAE5-D13E-4507-ADC9-4C16EC7E050F}" srcOrd="3" destOrd="0" presId="urn:microsoft.com/office/officeart/2018/2/layout/IconVerticalSolidList"/>
    <dgm:cxn modelId="{AE96E721-665E-4FCF-89C0-EE61C26A92B1}" type="presParOf" srcId="{CE6A3AAF-1A78-4683-8053-D33B99F84962}" destId="{7DF3F353-FA61-445B-A387-9859E32199AC}" srcOrd="1" destOrd="0" presId="urn:microsoft.com/office/officeart/2018/2/layout/IconVerticalSolidList"/>
    <dgm:cxn modelId="{38F5EEAF-78B9-490B-AE95-BA5A87681E7D}" type="presParOf" srcId="{CE6A3AAF-1A78-4683-8053-D33B99F84962}" destId="{61B6DE8C-A994-4DE7-8745-F3C8C44EE52D}" srcOrd="2" destOrd="0" presId="urn:microsoft.com/office/officeart/2018/2/layout/IconVerticalSolidList"/>
    <dgm:cxn modelId="{70E9ADE0-00F7-4E52-B205-A1BECD7260DC}" type="presParOf" srcId="{61B6DE8C-A994-4DE7-8745-F3C8C44EE52D}" destId="{B53989DA-6BFE-49C6-B614-5C14F54930C4}" srcOrd="0" destOrd="0" presId="urn:microsoft.com/office/officeart/2018/2/layout/IconVerticalSolidList"/>
    <dgm:cxn modelId="{C3C465A4-564E-4BDB-9133-AB801B923731}" type="presParOf" srcId="{61B6DE8C-A994-4DE7-8745-F3C8C44EE52D}" destId="{75B0DB60-C71D-4C94-9818-BA3B8A40ADF9}" srcOrd="1" destOrd="0" presId="urn:microsoft.com/office/officeart/2018/2/layout/IconVerticalSolidList"/>
    <dgm:cxn modelId="{D1F097C9-8F96-4F13-AD8C-771F94819A3A}" type="presParOf" srcId="{61B6DE8C-A994-4DE7-8745-F3C8C44EE52D}" destId="{BCC0147C-B7A2-481D-9DFA-AF41EB29686F}" srcOrd="2" destOrd="0" presId="urn:microsoft.com/office/officeart/2018/2/layout/IconVerticalSolidList"/>
    <dgm:cxn modelId="{4FAE2597-6404-4D32-BDA3-6414349D49EF}" type="presParOf" srcId="{61B6DE8C-A994-4DE7-8745-F3C8C44EE52D}" destId="{7259A496-643D-410A-AD5C-B7061F754500}" srcOrd="3" destOrd="0" presId="urn:microsoft.com/office/officeart/2018/2/layout/IconVerticalSolidList"/>
    <dgm:cxn modelId="{9F8BE6A3-0A92-4338-959C-CAFD9369579F}" type="presParOf" srcId="{CE6A3AAF-1A78-4683-8053-D33B99F84962}" destId="{8D89E5EC-0531-4380-880C-8F1C656DF734}" srcOrd="3" destOrd="0" presId="urn:microsoft.com/office/officeart/2018/2/layout/IconVerticalSolidList"/>
    <dgm:cxn modelId="{0B8A7C23-A2ED-474B-A6C7-8C6A469876CB}" type="presParOf" srcId="{CE6A3AAF-1A78-4683-8053-D33B99F84962}" destId="{48A82CDD-4D05-4E0F-B48C-C44E5BD613A2}" srcOrd="4" destOrd="0" presId="urn:microsoft.com/office/officeart/2018/2/layout/IconVerticalSolidList"/>
    <dgm:cxn modelId="{96F28439-612E-4591-AA9F-D44E54BFBF9E}" type="presParOf" srcId="{48A82CDD-4D05-4E0F-B48C-C44E5BD613A2}" destId="{42F8FC1A-755B-420A-9311-B352DD6CA442}" srcOrd="0" destOrd="0" presId="urn:microsoft.com/office/officeart/2018/2/layout/IconVerticalSolidList"/>
    <dgm:cxn modelId="{8BF6F338-DACC-4877-8D46-C4D4FAEF4791}" type="presParOf" srcId="{48A82CDD-4D05-4E0F-B48C-C44E5BD613A2}" destId="{413137B5-88A0-4934-A306-CA4F511D0791}" srcOrd="1" destOrd="0" presId="urn:microsoft.com/office/officeart/2018/2/layout/IconVerticalSolidList"/>
    <dgm:cxn modelId="{40A9C818-8A93-42E5-B4FC-3DCADA4EEA9B}" type="presParOf" srcId="{48A82CDD-4D05-4E0F-B48C-C44E5BD613A2}" destId="{7CC54775-0958-45B5-AA22-2ED3EE69DD3D}" srcOrd="2" destOrd="0" presId="urn:microsoft.com/office/officeart/2018/2/layout/IconVerticalSolidList"/>
    <dgm:cxn modelId="{2985C6D8-BBDF-4BA3-8C19-405B140786FA}" type="presParOf" srcId="{48A82CDD-4D05-4E0F-B48C-C44E5BD613A2}" destId="{FE1A48EC-CD36-4D8D-B01B-2BD3FFB2527C}" srcOrd="3" destOrd="0" presId="urn:microsoft.com/office/officeart/2018/2/layout/IconVerticalSolidList"/>
    <dgm:cxn modelId="{F82D1A27-CC31-49FA-BE62-9BA0C5FCC80F}" type="presParOf" srcId="{CE6A3AAF-1A78-4683-8053-D33B99F84962}" destId="{0BE9B8AE-847A-4217-BC48-7BF8F306C7AB}" srcOrd="5" destOrd="0" presId="urn:microsoft.com/office/officeart/2018/2/layout/IconVerticalSolidList"/>
    <dgm:cxn modelId="{2D589948-1DC8-4787-B84B-79D1A4A2B85F}" type="presParOf" srcId="{CE6A3AAF-1A78-4683-8053-D33B99F84962}" destId="{DBD6477F-7800-4279-8152-EA38C27A1C17}" srcOrd="6" destOrd="0" presId="urn:microsoft.com/office/officeart/2018/2/layout/IconVerticalSolidList"/>
    <dgm:cxn modelId="{455406A1-829C-46A7-A4F7-DB26ADAFEC44}" type="presParOf" srcId="{DBD6477F-7800-4279-8152-EA38C27A1C17}" destId="{FF305981-35BD-4B6B-9D85-1E530318B070}" srcOrd="0" destOrd="0" presId="urn:microsoft.com/office/officeart/2018/2/layout/IconVerticalSolidList"/>
    <dgm:cxn modelId="{F6E42A67-DD1E-4DC6-BBA6-ED812349DD15}" type="presParOf" srcId="{DBD6477F-7800-4279-8152-EA38C27A1C17}" destId="{A24AC491-2123-4FF5-8EE7-A7FE831F656D}" srcOrd="1" destOrd="0" presId="urn:microsoft.com/office/officeart/2018/2/layout/IconVerticalSolidList"/>
    <dgm:cxn modelId="{D9681C35-9072-4218-A393-FFA3037A9DB7}" type="presParOf" srcId="{DBD6477F-7800-4279-8152-EA38C27A1C17}" destId="{555832AF-853E-4605-BA15-5E73CB0CB480}" srcOrd="2" destOrd="0" presId="urn:microsoft.com/office/officeart/2018/2/layout/IconVerticalSolidList"/>
    <dgm:cxn modelId="{D76EC553-857A-4A54-9A46-E61A5DBA11AE}" type="presParOf" srcId="{DBD6477F-7800-4279-8152-EA38C27A1C17}" destId="{A70F6341-4E19-470E-AB24-50F8D68155B1}" srcOrd="3" destOrd="0" presId="urn:microsoft.com/office/officeart/2018/2/layout/IconVerticalSolidList"/>
    <dgm:cxn modelId="{17D07C71-7C02-4354-B87A-46A87363F2A5}" type="presParOf" srcId="{CE6A3AAF-1A78-4683-8053-D33B99F84962}" destId="{E9DAB242-543F-4540-B699-839C246C5ED7}" srcOrd="7" destOrd="0" presId="urn:microsoft.com/office/officeart/2018/2/layout/IconVerticalSolidList"/>
    <dgm:cxn modelId="{696AB290-FA05-4E8F-970B-A99E927F9995}" type="presParOf" srcId="{CE6A3AAF-1A78-4683-8053-D33B99F84962}" destId="{985EEFD5-C6FE-47FA-9341-35C20F388B77}" srcOrd="8" destOrd="0" presId="urn:microsoft.com/office/officeart/2018/2/layout/IconVerticalSolidList"/>
    <dgm:cxn modelId="{42E60C3B-CED9-457B-89AA-3F00044B9186}" type="presParOf" srcId="{985EEFD5-C6FE-47FA-9341-35C20F388B77}" destId="{57A7DEEE-FC1E-4EA7-90FB-A26C803E5CE1}" srcOrd="0" destOrd="0" presId="urn:microsoft.com/office/officeart/2018/2/layout/IconVerticalSolidList"/>
    <dgm:cxn modelId="{CD2BA273-6EF7-4CE8-AC35-48A1AC79A099}" type="presParOf" srcId="{985EEFD5-C6FE-47FA-9341-35C20F388B77}" destId="{B3D3B623-444D-4C0F-A3B6-8CFAB25CC5FF}" srcOrd="1" destOrd="0" presId="urn:microsoft.com/office/officeart/2018/2/layout/IconVerticalSolidList"/>
    <dgm:cxn modelId="{91B3D05A-9C9B-46D7-9AEE-3FE71A42A2C0}" type="presParOf" srcId="{985EEFD5-C6FE-47FA-9341-35C20F388B77}" destId="{488A80E6-30AC-40E6-89D4-E173E346184E}" srcOrd="2" destOrd="0" presId="urn:microsoft.com/office/officeart/2018/2/layout/IconVerticalSolidList"/>
    <dgm:cxn modelId="{DA9AD82A-B44E-4904-B434-1FADEAAD07C7}" type="presParOf" srcId="{985EEFD5-C6FE-47FA-9341-35C20F388B77}" destId="{BDF52FC2-43C4-4D90-8930-8674A26B135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8EBB05-625D-4A4D-A2DC-A16D51A816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0FB9019-CB62-45C0-BAA8-FB0733253ED3}">
      <dgm:prSet/>
      <dgm:spPr/>
      <dgm:t>
        <a:bodyPr/>
        <a:lstStyle/>
        <a:p>
          <a:r>
            <a:rPr lang="en-US"/>
            <a:t>Azure Data Ecosystem – When to use what !</a:t>
          </a:r>
        </a:p>
      </dgm:t>
    </dgm:pt>
    <dgm:pt modelId="{B055FD66-D059-41B2-92F6-C5185C5B74F7}" type="parTrans" cxnId="{2FB634B7-46AE-4016-8266-4312AEAD2C15}">
      <dgm:prSet/>
      <dgm:spPr/>
      <dgm:t>
        <a:bodyPr/>
        <a:lstStyle/>
        <a:p>
          <a:endParaRPr lang="en-US"/>
        </a:p>
      </dgm:t>
    </dgm:pt>
    <dgm:pt modelId="{7D2E5914-3BA2-4E96-8760-95767AF33498}" type="sibTrans" cxnId="{2FB634B7-46AE-4016-8266-4312AEAD2C15}">
      <dgm:prSet/>
      <dgm:spPr/>
      <dgm:t>
        <a:bodyPr/>
        <a:lstStyle/>
        <a:p>
          <a:endParaRPr lang="en-US"/>
        </a:p>
      </dgm:t>
    </dgm:pt>
    <dgm:pt modelId="{5AE8844F-67FE-4961-B623-9BC048CB7B22}">
      <dgm:prSet/>
      <dgm:spPr/>
      <dgm:t>
        <a:bodyPr/>
        <a:lstStyle/>
        <a:p>
          <a:r>
            <a:rPr lang="en-US"/>
            <a:t>Architectural Standards &amp; Best Practices in Azure . </a:t>
          </a:r>
        </a:p>
      </dgm:t>
    </dgm:pt>
    <dgm:pt modelId="{EBE89860-F3E6-4B34-91FB-0385AD291240}" type="parTrans" cxnId="{A62024E7-ED3F-47CA-9521-B9B4CEE9F9F3}">
      <dgm:prSet/>
      <dgm:spPr/>
      <dgm:t>
        <a:bodyPr/>
        <a:lstStyle/>
        <a:p>
          <a:endParaRPr lang="en-US"/>
        </a:p>
      </dgm:t>
    </dgm:pt>
    <dgm:pt modelId="{7D511498-F7F8-4FCA-ADC3-4A4C0C6FC43C}" type="sibTrans" cxnId="{A62024E7-ED3F-47CA-9521-B9B4CEE9F9F3}">
      <dgm:prSet/>
      <dgm:spPr/>
      <dgm:t>
        <a:bodyPr/>
        <a:lstStyle/>
        <a:p>
          <a:endParaRPr lang="en-US"/>
        </a:p>
      </dgm:t>
    </dgm:pt>
    <dgm:pt modelId="{0003ECDA-2823-457F-B448-C16DBCE909F4}">
      <dgm:prSet/>
      <dgm:spPr/>
      <dgm:t>
        <a:bodyPr/>
        <a:lstStyle/>
        <a:p>
          <a:r>
            <a:rPr lang="en-US"/>
            <a:t>Hands on Project ready confidence.</a:t>
          </a:r>
        </a:p>
      </dgm:t>
    </dgm:pt>
    <dgm:pt modelId="{78FC006A-EDE5-472E-BD6E-EEEEEF78A195}" type="parTrans" cxnId="{F73EB611-5E5F-4B74-9946-D3581C67D353}">
      <dgm:prSet/>
      <dgm:spPr/>
      <dgm:t>
        <a:bodyPr/>
        <a:lstStyle/>
        <a:p>
          <a:endParaRPr lang="en-US"/>
        </a:p>
      </dgm:t>
    </dgm:pt>
    <dgm:pt modelId="{BA5BD0A0-5F2B-4D1E-9DAE-B5EA6562D7F9}" type="sibTrans" cxnId="{F73EB611-5E5F-4B74-9946-D3581C67D353}">
      <dgm:prSet/>
      <dgm:spPr/>
      <dgm:t>
        <a:bodyPr/>
        <a:lstStyle/>
        <a:p>
          <a:endParaRPr lang="en-US"/>
        </a:p>
      </dgm:t>
    </dgm:pt>
    <dgm:pt modelId="{C9ACA1C4-2A0E-4543-AFE8-C9601E9BDE15}">
      <dgm:prSet/>
      <dgm:spPr/>
      <dgm:t>
        <a:bodyPr/>
        <a:lstStyle/>
        <a:p>
          <a:r>
            <a:rPr lang="en-US"/>
            <a:t>Tackling Real world challenges in Azure Data Platform</a:t>
          </a:r>
        </a:p>
      </dgm:t>
    </dgm:pt>
    <dgm:pt modelId="{34A1CCA5-6014-4733-B89E-8C3B7C6B7D1B}" type="parTrans" cxnId="{A8EB8A78-FCFE-44D0-AA11-0B7EC5CA120A}">
      <dgm:prSet/>
      <dgm:spPr/>
      <dgm:t>
        <a:bodyPr/>
        <a:lstStyle/>
        <a:p>
          <a:endParaRPr lang="en-US"/>
        </a:p>
      </dgm:t>
    </dgm:pt>
    <dgm:pt modelId="{E94C718D-31D8-4486-8E3C-887C6696506B}" type="sibTrans" cxnId="{A8EB8A78-FCFE-44D0-AA11-0B7EC5CA120A}">
      <dgm:prSet/>
      <dgm:spPr/>
      <dgm:t>
        <a:bodyPr/>
        <a:lstStyle/>
        <a:p>
          <a:endParaRPr lang="en-US"/>
        </a:p>
      </dgm:t>
    </dgm:pt>
    <dgm:pt modelId="{EF4D16A4-681E-4734-A463-32FF9FDAD663}">
      <dgm:prSet/>
      <dgm:spPr/>
      <dgm:t>
        <a:bodyPr/>
        <a:lstStyle/>
        <a:p>
          <a:r>
            <a:rPr lang="en-US"/>
            <a:t>Real world use cases and architectures for huge clients. </a:t>
          </a:r>
        </a:p>
      </dgm:t>
    </dgm:pt>
    <dgm:pt modelId="{CAEEDB6E-F2C1-41A9-B28F-D183B437DD5A}" type="parTrans" cxnId="{93A6EB10-7115-4A3B-A7B5-C2EE7567B7D0}">
      <dgm:prSet/>
      <dgm:spPr/>
      <dgm:t>
        <a:bodyPr/>
        <a:lstStyle/>
        <a:p>
          <a:endParaRPr lang="en-US"/>
        </a:p>
      </dgm:t>
    </dgm:pt>
    <dgm:pt modelId="{D7AB1F1F-180B-490E-ACB6-C5D27AE0BE29}" type="sibTrans" cxnId="{93A6EB10-7115-4A3B-A7B5-C2EE7567B7D0}">
      <dgm:prSet/>
      <dgm:spPr/>
      <dgm:t>
        <a:bodyPr/>
        <a:lstStyle/>
        <a:p>
          <a:endParaRPr lang="en-US"/>
        </a:p>
      </dgm:t>
    </dgm:pt>
    <dgm:pt modelId="{DFCA8AF9-5DF4-4BDE-871F-B846A032D767}" type="pres">
      <dgm:prSet presAssocID="{6E8EBB05-625D-4A4D-A2DC-A16D51A816E3}" presName="root" presStyleCnt="0">
        <dgm:presLayoutVars>
          <dgm:dir/>
          <dgm:resizeHandles val="exact"/>
        </dgm:presLayoutVars>
      </dgm:prSet>
      <dgm:spPr/>
    </dgm:pt>
    <dgm:pt modelId="{14BEF772-1215-49AE-9179-ECFA2A478A42}" type="pres">
      <dgm:prSet presAssocID="{6E8EBB05-625D-4A4D-A2DC-A16D51A816E3}" presName="container" presStyleCnt="0">
        <dgm:presLayoutVars>
          <dgm:dir/>
          <dgm:resizeHandles val="exact"/>
        </dgm:presLayoutVars>
      </dgm:prSet>
      <dgm:spPr/>
    </dgm:pt>
    <dgm:pt modelId="{7404DE46-0BE0-4554-AFC4-373006334F86}" type="pres">
      <dgm:prSet presAssocID="{20FB9019-CB62-45C0-BAA8-FB0733253ED3}" presName="compNode" presStyleCnt="0"/>
      <dgm:spPr/>
    </dgm:pt>
    <dgm:pt modelId="{2FA9628A-969D-4BAF-BCD4-3D31BF1A085A}" type="pres">
      <dgm:prSet presAssocID="{20FB9019-CB62-45C0-BAA8-FB0733253ED3}" presName="iconBgRect" presStyleLbl="bgShp" presStyleIdx="0" presStyleCnt="5"/>
      <dgm:spPr/>
    </dgm:pt>
    <dgm:pt modelId="{614C98AE-3C86-421C-BCC2-1624790E245B}" type="pres">
      <dgm:prSet presAssocID="{20FB9019-CB62-45C0-BAA8-FB0733253ED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C373DD63-0A74-4AD8-A714-D57EFA502F38}" type="pres">
      <dgm:prSet presAssocID="{20FB9019-CB62-45C0-BAA8-FB0733253ED3}" presName="spaceRect" presStyleCnt="0"/>
      <dgm:spPr/>
    </dgm:pt>
    <dgm:pt modelId="{73D100F4-4A10-4006-BE2B-EB627C680CB0}" type="pres">
      <dgm:prSet presAssocID="{20FB9019-CB62-45C0-BAA8-FB0733253ED3}" presName="textRect" presStyleLbl="revTx" presStyleIdx="0" presStyleCnt="5">
        <dgm:presLayoutVars>
          <dgm:chMax val="1"/>
          <dgm:chPref val="1"/>
        </dgm:presLayoutVars>
      </dgm:prSet>
      <dgm:spPr/>
    </dgm:pt>
    <dgm:pt modelId="{8071D75F-E40A-4582-B61F-D14E0BCFF4D0}" type="pres">
      <dgm:prSet presAssocID="{7D2E5914-3BA2-4E96-8760-95767AF33498}" presName="sibTrans" presStyleLbl="sibTrans2D1" presStyleIdx="0" presStyleCnt="0"/>
      <dgm:spPr/>
    </dgm:pt>
    <dgm:pt modelId="{966630F5-ECC3-4C98-8DC3-4AB86BAC5FAF}" type="pres">
      <dgm:prSet presAssocID="{5AE8844F-67FE-4961-B623-9BC048CB7B22}" presName="compNode" presStyleCnt="0"/>
      <dgm:spPr/>
    </dgm:pt>
    <dgm:pt modelId="{7D32B02D-D7DF-4110-9F83-1BBECCDFE804}" type="pres">
      <dgm:prSet presAssocID="{5AE8844F-67FE-4961-B623-9BC048CB7B22}" presName="iconBgRect" presStyleLbl="bgShp" presStyleIdx="1" presStyleCnt="5"/>
      <dgm:spPr/>
    </dgm:pt>
    <dgm:pt modelId="{D58CFEAE-F7A2-4AB7-A2F8-9035E7AEB8DA}" type="pres">
      <dgm:prSet presAssocID="{5AE8844F-67FE-4961-B623-9BC048CB7B2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FE8A4545-FB20-48C5-9EE1-5225784D8996}" type="pres">
      <dgm:prSet presAssocID="{5AE8844F-67FE-4961-B623-9BC048CB7B22}" presName="spaceRect" presStyleCnt="0"/>
      <dgm:spPr/>
    </dgm:pt>
    <dgm:pt modelId="{A2BAD72A-5983-4200-B43A-C3C9AA656CB4}" type="pres">
      <dgm:prSet presAssocID="{5AE8844F-67FE-4961-B623-9BC048CB7B22}" presName="textRect" presStyleLbl="revTx" presStyleIdx="1" presStyleCnt="5">
        <dgm:presLayoutVars>
          <dgm:chMax val="1"/>
          <dgm:chPref val="1"/>
        </dgm:presLayoutVars>
      </dgm:prSet>
      <dgm:spPr/>
    </dgm:pt>
    <dgm:pt modelId="{DCF287F3-D47C-408C-BE19-E164623464D9}" type="pres">
      <dgm:prSet presAssocID="{7D511498-F7F8-4FCA-ADC3-4A4C0C6FC43C}" presName="sibTrans" presStyleLbl="sibTrans2D1" presStyleIdx="0" presStyleCnt="0"/>
      <dgm:spPr/>
    </dgm:pt>
    <dgm:pt modelId="{15122954-98B3-40AE-B9AE-93AE7A86F314}" type="pres">
      <dgm:prSet presAssocID="{0003ECDA-2823-457F-B448-C16DBCE909F4}" presName="compNode" presStyleCnt="0"/>
      <dgm:spPr/>
    </dgm:pt>
    <dgm:pt modelId="{4D4874CB-77A7-4B4C-9243-0B8B35F383D7}" type="pres">
      <dgm:prSet presAssocID="{0003ECDA-2823-457F-B448-C16DBCE909F4}" presName="iconBgRect" presStyleLbl="bgShp" presStyleIdx="2" presStyleCnt="5"/>
      <dgm:spPr/>
    </dgm:pt>
    <dgm:pt modelId="{63B61902-9012-44A0-A170-1DE16C2A3308}" type="pres">
      <dgm:prSet presAssocID="{0003ECDA-2823-457F-B448-C16DBCE909F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ised Hand"/>
        </a:ext>
      </dgm:extLst>
    </dgm:pt>
    <dgm:pt modelId="{0E6868C0-5F29-4417-AAB4-112F22F19AAB}" type="pres">
      <dgm:prSet presAssocID="{0003ECDA-2823-457F-B448-C16DBCE909F4}" presName="spaceRect" presStyleCnt="0"/>
      <dgm:spPr/>
    </dgm:pt>
    <dgm:pt modelId="{140FC68C-093D-48EA-B1AD-A4D70C730994}" type="pres">
      <dgm:prSet presAssocID="{0003ECDA-2823-457F-B448-C16DBCE909F4}" presName="textRect" presStyleLbl="revTx" presStyleIdx="2" presStyleCnt="5">
        <dgm:presLayoutVars>
          <dgm:chMax val="1"/>
          <dgm:chPref val="1"/>
        </dgm:presLayoutVars>
      </dgm:prSet>
      <dgm:spPr/>
    </dgm:pt>
    <dgm:pt modelId="{57C72C53-C0DE-4530-BB0D-0FE558660BFA}" type="pres">
      <dgm:prSet presAssocID="{BA5BD0A0-5F2B-4D1E-9DAE-B5EA6562D7F9}" presName="sibTrans" presStyleLbl="sibTrans2D1" presStyleIdx="0" presStyleCnt="0"/>
      <dgm:spPr/>
    </dgm:pt>
    <dgm:pt modelId="{C09D1940-D5E3-455B-9BBD-05D5157508AF}" type="pres">
      <dgm:prSet presAssocID="{C9ACA1C4-2A0E-4543-AFE8-C9601E9BDE15}" presName="compNode" presStyleCnt="0"/>
      <dgm:spPr/>
    </dgm:pt>
    <dgm:pt modelId="{F37CFA35-2B9D-4D60-8D67-D1E1A225E73C}" type="pres">
      <dgm:prSet presAssocID="{C9ACA1C4-2A0E-4543-AFE8-C9601E9BDE15}" presName="iconBgRect" presStyleLbl="bgShp" presStyleIdx="3" presStyleCnt="5"/>
      <dgm:spPr/>
    </dgm:pt>
    <dgm:pt modelId="{1E2A55FD-D28B-4A92-B55B-EC54C87D87E4}" type="pres">
      <dgm:prSet presAssocID="{C9ACA1C4-2A0E-4543-AFE8-C9601E9BDE1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a:ext>
      </dgm:extLst>
    </dgm:pt>
    <dgm:pt modelId="{2DE66C99-A9ED-4B5C-A5A8-73B4774C7E1D}" type="pres">
      <dgm:prSet presAssocID="{C9ACA1C4-2A0E-4543-AFE8-C9601E9BDE15}" presName="spaceRect" presStyleCnt="0"/>
      <dgm:spPr/>
    </dgm:pt>
    <dgm:pt modelId="{1752DB7A-3A15-46A8-B2CC-6D17734D5B4E}" type="pres">
      <dgm:prSet presAssocID="{C9ACA1C4-2A0E-4543-AFE8-C9601E9BDE15}" presName="textRect" presStyleLbl="revTx" presStyleIdx="3" presStyleCnt="5">
        <dgm:presLayoutVars>
          <dgm:chMax val="1"/>
          <dgm:chPref val="1"/>
        </dgm:presLayoutVars>
      </dgm:prSet>
      <dgm:spPr/>
    </dgm:pt>
    <dgm:pt modelId="{604E1E2D-C737-4C93-AC1A-43DD90ED261D}" type="pres">
      <dgm:prSet presAssocID="{E94C718D-31D8-4486-8E3C-887C6696506B}" presName="sibTrans" presStyleLbl="sibTrans2D1" presStyleIdx="0" presStyleCnt="0"/>
      <dgm:spPr/>
    </dgm:pt>
    <dgm:pt modelId="{4DA895F0-BBB8-4116-97EA-E7DDB6321923}" type="pres">
      <dgm:prSet presAssocID="{EF4D16A4-681E-4734-A463-32FF9FDAD663}" presName="compNode" presStyleCnt="0"/>
      <dgm:spPr/>
    </dgm:pt>
    <dgm:pt modelId="{665314BC-5766-4DFF-A020-3EE68F6D716B}" type="pres">
      <dgm:prSet presAssocID="{EF4D16A4-681E-4734-A463-32FF9FDAD663}" presName="iconBgRect" presStyleLbl="bgShp" presStyleIdx="4" presStyleCnt="5"/>
      <dgm:spPr/>
    </dgm:pt>
    <dgm:pt modelId="{791CD5E1-4748-45B3-B60C-5ADEE5F13CB7}" type="pres">
      <dgm:prSet presAssocID="{EF4D16A4-681E-4734-A463-32FF9FDAD66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orld"/>
        </a:ext>
      </dgm:extLst>
    </dgm:pt>
    <dgm:pt modelId="{723A03BA-768B-45B8-9235-5485E259E86D}" type="pres">
      <dgm:prSet presAssocID="{EF4D16A4-681E-4734-A463-32FF9FDAD663}" presName="spaceRect" presStyleCnt="0"/>
      <dgm:spPr/>
    </dgm:pt>
    <dgm:pt modelId="{937BEB42-BE04-461C-A600-0DCCEEBB9D26}" type="pres">
      <dgm:prSet presAssocID="{EF4D16A4-681E-4734-A463-32FF9FDAD663}" presName="textRect" presStyleLbl="revTx" presStyleIdx="4" presStyleCnt="5">
        <dgm:presLayoutVars>
          <dgm:chMax val="1"/>
          <dgm:chPref val="1"/>
        </dgm:presLayoutVars>
      </dgm:prSet>
      <dgm:spPr/>
    </dgm:pt>
  </dgm:ptLst>
  <dgm:cxnLst>
    <dgm:cxn modelId="{F1F00009-2648-4406-B0CE-FF60ADBBE6B9}" type="presOf" srcId="{E94C718D-31D8-4486-8E3C-887C6696506B}" destId="{604E1E2D-C737-4C93-AC1A-43DD90ED261D}" srcOrd="0" destOrd="0" presId="urn:microsoft.com/office/officeart/2018/2/layout/IconCircleList"/>
    <dgm:cxn modelId="{7824B30A-408A-4629-BF10-9D2EF9926B86}" type="presOf" srcId="{20FB9019-CB62-45C0-BAA8-FB0733253ED3}" destId="{73D100F4-4A10-4006-BE2B-EB627C680CB0}" srcOrd="0" destOrd="0" presId="urn:microsoft.com/office/officeart/2018/2/layout/IconCircleList"/>
    <dgm:cxn modelId="{E27AFD0C-2A3E-4868-96FE-1385EE8825C8}" type="presOf" srcId="{5AE8844F-67FE-4961-B623-9BC048CB7B22}" destId="{A2BAD72A-5983-4200-B43A-C3C9AA656CB4}" srcOrd="0" destOrd="0" presId="urn:microsoft.com/office/officeart/2018/2/layout/IconCircleList"/>
    <dgm:cxn modelId="{93A6EB10-7115-4A3B-A7B5-C2EE7567B7D0}" srcId="{6E8EBB05-625D-4A4D-A2DC-A16D51A816E3}" destId="{EF4D16A4-681E-4734-A463-32FF9FDAD663}" srcOrd="4" destOrd="0" parTransId="{CAEEDB6E-F2C1-41A9-B28F-D183B437DD5A}" sibTransId="{D7AB1F1F-180B-490E-ACB6-C5D27AE0BE29}"/>
    <dgm:cxn modelId="{F73EB611-5E5F-4B74-9946-D3581C67D353}" srcId="{6E8EBB05-625D-4A4D-A2DC-A16D51A816E3}" destId="{0003ECDA-2823-457F-B448-C16DBCE909F4}" srcOrd="2" destOrd="0" parTransId="{78FC006A-EDE5-472E-BD6E-EEEEEF78A195}" sibTransId="{BA5BD0A0-5F2B-4D1E-9DAE-B5EA6562D7F9}"/>
    <dgm:cxn modelId="{CFD2993E-6F94-4B2A-BD7F-CE74CAB31D21}" type="presOf" srcId="{EF4D16A4-681E-4734-A463-32FF9FDAD663}" destId="{937BEB42-BE04-461C-A600-0DCCEEBB9D26}" srcOrd="0" destOrd="0" presId="urn:microsoft.com/office/officeart/2018/2/layout/IconCircleList"/>
    <dgm:cxn modelId="{7280B846-835A-4F54-A1C8-5C8CB9B5F2FC}" type="presOf" srcId="{C9ACA1C4-2A0E-4543-AFE8-C9601E9BDE15}" destId="{1752DB7A-3A15-46A8-B2CC-6D17734D5B4E}" srcOrd="0" destOrd="0" presId="urn:microsoft.com/office/officeart/2018/2/layout/IconCircleList"/>
    <dgm:cxn modelId="{48502B76-7176-475B-B0A2-CF44E42404C9}" type="presOf" srcId="{7D511498-F7F8-4FCA-ADC3-4A4C0C6FC43C}" destId="{DCF287F3-D47C-408C-BE19-E164623464D9}" srcOrd="0" destOrd="0" presId="urn:microsoft.com/office/officeart/2018/2/layout/IconCircleList"/>
    <dgm:cxn modelId="{A8EB8A78-FCFE-44D0-AA11-0B7EC5CA120A}" srcId="{6E8EBB05-625D-4A4D-A2DC-A16D51A816E3}" destId="{C9ACA1C4-2A0E-4543-AFE8-C9601E9BDE15}" srcOrd="3" destOrd="0" parTransId="{34A1CCA5-6014-4733-B89E-8C3B7C6B7D1B}" sibTransId="{E94C718D-31D8-4486-8E3C-887C6696506B}"/>
    <dgm:cxn modelId="{2FB634B7-46AE-4016-8266-4312AEAD2C15}" srcId="{6E8EBB05-625D-4A4D-A2DC-A16D51A816E3}" destId="{20FB9019-CB62-45C0-BAA8-FB0733253ED3}" srcOrd="0" destOrd="0" parTransId="{B055FD66-D059-41B2-92F6-C5185C5B74F7}" sibTransId="{7D2E5914-3BA2-4E96-8760-95767AF33498}"/>
    <dgm:cxn modelId="{32E1AFC1-FFFD-433B-A5AD-886E44BF798A}" type="presOf" srcId="{7D2E5914-3BA2-4E96-8760-95767AF33498}" destId="{8071D75F-E40A-4582-B61F-D14E0BCFF4D0}" srcOrd="0" destOrd="0" presId="urn:microsoft.com/office/officeart/2018/2/layout/IconCircleList"/>
    <dgm:cxn modelId="{F546DDE4-4B0B-4611-9F5E-FE4F5AFE0EC3}" type="presOf" srcId="{0003ECDA-2823-457F-B448-C16DBCE909F4}" destId="{140FC68C-093D-48EA-B1AD-A4D70C730994}" srcOrd="0" destOrd="0" presId="urn:microsoft.com/office/officeart/2018/2/layout/IconCircleList"/>
    <dgm:cxn modelId="{A62024E7-ED3F-47CA-9521-B9B4CEE9F9F3}" srcId="{6E8EBB05-625D-4A4D-A2DC-A16D51A816E3}" destId="{5AE8844F-67FE-4961-B623-9BC048CB7B22}" srcOrd="1" destOrd="0" parTransId="{EBE89860-F3E6-4B34-91FB-0385AD291240}" sibTransId="{7D511498-F7F8-4FCA-ADC3-4A4C0C6FC43C}"/>
    <dgm:cxn modelId="{33EAFFEB-38E8-45C4-8323-1B6A49CC07AC}" type="presOf" srcId="{6E8EBB05-625D-4A4D-A2DC-A16D51A816E3}" destId="{DFCA8AF9-5DF4-4BDE-871F-B846A032D767}" srcOrd="0" destOrd="0" presId="urn:microsoft.com/office/officeart/2018/2/layout/IconCircleList"/>
    <dgm:cxn modelId="{480DF6F8-021F-4145-A712-43FC620D1D59}" type="presOf" srcId="{BA5BD0A0-5F2B-4D1E-9DAE-B5EA6562D7F9}" destId="{57C72C53-C0DE-4530-BB0D-0FE558660BFA}" srcOrd="0" destOrd="0" presId="urn:microsoft.com/office/officeart/2018/2/layout/IconCircleList"/>
    <dgm:cxn modelId="{891F7F99-B28B-4BAD-AFDA-D5BF863F9092}" type="presParOf" srcId="{DFCA8AF9-5DF4-4BDE-871F-B846A032D767}" destId="{14BEF772-1215-49AE-9179-ECFA2A478A42}" srcOrd="0" destOrd="0" presId="urn:microsoft.com/office/officeart/2018/2/layout/IconCircleList"/>
    <dgm:cxn modelId="{EA7C9D42-3EC8-4593-83CC-D6CD3BB15B3B}" type="presParOf" srcId="{14BEF772-1215-49AE-9179-ECFA2A478A42}" destId="{7404DE46-0BE0-4554-AFC4-373006334F86}" srcOrd="0" destOrd="0" presId="urn:microsoft.com/office/officeart/2018/2/layout/IconCircleList"/>
    <dgm:cxn modelId="{D80F268E-3C78-4ABC-BDEB-962EA4D00871}" type="presParOf" srcId="{7404DE46-0BE0-4554-AFC4-373006334F86}" destId="{2FA9628A-969D-4BAF-BCD4-3D31BF1A085A}" srcOrd="0" destOrd="0" presId="urn:microsoft.com/office/officeart/2018/2/layout/IconCircleList"/>
    <dgm:cxn modelId="{8986F4A0-4BDA-42A0-A9F4-498AAE328885}" type="presParOf" srcId="{7404DE46-0BE0-4554-AFC4-373006334F86}" destId="{614C98AE-3C86-421C-BCC2-1624790E245B}" srcOrd="1" destOrd="0" presId="urn:microsoft.com/office/officeart/2018/2/layout/IconCircleList"/>
    <dgm:cxn modelId="{77FF56D1-7730-4964-82D4-BB3E4324E456}" type="presParOf" srcId="{7404DE46-0BE0-4554-AFC4-373006334F86}" destId="{C373DD63-0A74-4AD8-A714-D57EFA502F38}" srcOrd="2" destOrd="0" presId="urn:microsoft.com/office/officeart/2018/2/layout/IconCircleList"/>
    <dgm:cxn modelId="{CB6EE84A-F1A7-47AB-9D1A-B06EBF833470}" type="presParOf" srcId="{7404DE46-0BE0-4554-AFC4-373006334F86}" destId="{73D100F4-4A10-4006-BE2B-EB627C680CB0}" srcOrd="3" destOrd="0" presId="urn:microsoft.com/office/officeart/2018/2/layout/IconCircleList"/>
    <dgm:cxn modelId="{663437BF-398D-4627-B09E-04C1726E3251}" type="presParOf" srcId="{14BEF772-1215-49AE-9179-ECFA2A478A42}" destId="{8071D75F-E40A-4582-B61F-D14E0BCFF4D0}" srcOrd="1" destOrd="0" presId="urn:microsoft.com/office/officeart/2018/2/layout/IconCircleList"/>
    <dgm:cxn modelId="{479CA1DD-DFA2-4279-A035-4328581F3289}" type="presParOf" srcId="{14BEF772-1215-49AE-9179-ECFA2A478A42}" destId="{966630F5-ECC3-4C98-8DC3-4AB86BAC5FAF}" srcOrd="2" destOrd="0" presId="urn:microsoft.com/office/officeart/2018/2/layout/IconCircleList"/>
    <dgm:cxn modelId="{4F942707-7C41-41DF-A279-ADB1F6DE62CF}" type="presParOf" srcId="{966630F5-ECC3-4C98-8DC3-4AB86BAC5FAF}" destId="{7D32B02D-D7DF-4110-9F83-1BBECCDFE804}" srcOrd="0" destOrd="0" presId="urn:microsoft.com/office/officeart/2018/2/layout/IconCircleList"/>
    <dgm:cxn modelId="{AC710D71-1C24-47DF-A842-8BAAE147FAEF}" type="presParOf" srcId="{966630F5-ECC3-4C98-8DC3-4AB86BAC5FAF}" destId="{D58CFEAE-F7A2-4AB7-A2F8-9035E7AEB8DA}" srcOrd="1" destOrd="0" presId="urn:microsoft.com/office/officeart/2018/2/layout/IconCircleList"/>
    <dgm:cxn modelId="{3D2518AD-16E4-42B3-B270-CC22DB559EEE}" type="presParOf" srcId="{966630F5-ECC3-4C98-8DC3-4AB86BAC5FAF}" destId="{FE8A4545-FB20-48C5-9EE1-5225784D8996}" srcOrd="2" destOrd="0" presId="urn:microsoft.com/office/officeart/2018/2/layout/IconCircleList"/>
    <dgm:cxn modelId="{71597D2E-548E-4B68-8FF5-F09271C89D62}" type="presParOf" srcId="{966630F5-ECC3-4C98-8DC3-4AB86BAC5FAF}" destId="{A2BAD72A-5983-4200-B43A-C3C9AA656CB4}" srcOrd="3" destOrd="0" presId="urn:microsoft.com/office/officeart/2018/2/layout/IconCircleList"/>
    <dgm:cxn modelId="{F5D4A063-05AA-4685-B5D5-C1221A3B0F5B}" type="presParOf" srcId="{14BEF772-1215-49AE-9179-ECFA2A478A42}" destId="{DCF287F3-D47C-408C-BE19-E164623464D9}" srcOrd="3" destOrd="0" presId="urn:microsoft.com/office/officeart/2018/2/layout/IconCircleList"/>
    <dgm:cxn modelId="{4F1D2540-6618-40E4-9477-FD27CBBBB327}" type="presParOf" srcId="{14BEF772-1215-49AE-9179-ECFA2A478A42}" destId="{15122954-98B3-40AE-B9AE-93AE7A86F314}" srcOrd="4" destOrd="0" presId="urn:microsoft.com/office/officeart/2018/2/layout/IconCircleList"/>
    <dgm:cxn modelId="{73389F19-8CD0-4512-934E-3F07D5B49D2F}" type="presParOf" srcId="{15122954-98B3-40AE-B9AE-93AE7A86F314}" destId="{4D4874CB-77A7-4B4C-9243-0B8B35F383D7}" srcOrd="0" destOrd="0" presId="urn:microsoft.com/office/officeart/2018/2/layout/IconCircleList"/>
    <dgm:cxn modelId="{30B01218-18C6-4B93-9869-9EDA95D84DC9}" type="presParOf" srcId="{15122954-98B3-40AE-B9AE-93AE7A86F314}" destId="{63B61902-9012-44A0-A170-1DE16C2A3308}" srcOrd="1" destOrd="0" presId="urn:microsoft.com/office/officeart/2018/2/layout/IconCircleList"/>
    <dgm:cxn modelId="{CF7FF7A9-6258-47B2-8C6D-A1345A2B6580}" type="presParOf" srcId="{15122954-98B3-40AE-B9AE-93AE7A86F314}" destId="{0E6868C0-5F29-4417-AAB4-112F22F19AAB}" srcOrd="2" destOrd="0" presId="urn:microsoft.com/office/officeart/2018/2/layout/IconCircleList"/>
    <dgm:cxn modelId="{93E93860-8D74-4610-BED1-D45482D45EFF}" type="presParOf" srcId="{15122954-98B3-40AE-B9AE-93AE7A86F314}" destId="{140FC68C-093D-48EA-B1AD-A4D70C730994}" srcOrd="3" destOrd="0" presId="urn:microsoft.com/office/officeart/2018/2/layout/IconCircleList"/>
    <dgm:cxn modelId="{CD73D35A-B2F8-4F47-A4E4-8CF8EAFE2B7A}" type="presParOf" srcId="{14BEF772-1215-49AE-9179-ECFA2A478A42}" destId="{57C72C53-C0DE-4530-BB0D-0FE558660BFA}" srcOrd="5" destOrd="0" presId="urn:microsoft.com/office/officeart/2018/2/layout/IconCircleList"/>
    <dgm:cxn modelId="{F81188BD-B7B8-48BD-B3AC-D0CE4A8910C7}" type="presParOf" srcId="{14BEF772-1215-49AE-9179-ECFA2A478A42}" destId="{C09D1940-D5E3-455B-9BBD-05D5157508AF}" srcOrd="6" destOrd="0" presId="urn:microsoft.com/office/officeart/2018/2/layout/IconCircleList"/>
    <dgm:cxn modelId="{6EE466BB-FA32-4ED4-8276-6B9CD7A4C110}" type="presParOf" srcId="{C09D1940-D5E3-455B-9BBD-05D5157508AF}" destId="{F37CFA35-2B9D-4D60-8D67-D1E1A225E73C}" srcOrd="0" destOrd="0" presId="urn:microsoft.com/office/officeart/2018/2/layout/IconCircleList"/>
    <dgm:cxn modelId="{1346F279-0E41-4D10-A195-016169A77984}" type="presParOf" srcId="{C09D1940-D5E3-455B-9BBD-05D5157508AF}" destId="{1E2A55FD-D28B-4A92-B55B-EC54C87D87E4}" srcOrd="1" destOrd="0" presId="urn:microsoft.com/office/officeart/2018/2/layout/IconCircleList"/>
    <dgm:cxn modelId="{3ED820CD-89C1-466D-8A70-0DF9E69A3639}" type="presParOf" srcId="{C09D1940-D5E3-455B-9BBD-05D5157508AF}" destId="{2DE66C99-A9ED-4B5C-A5A8-73B4774C7E1D}" srcOrd="2" destOrd="0" presId="urn:microsoft.com/office/officeart/2018/2/layout/IconCircleList"/>
    <dgm:cxn modelId="{800DB263-1D8C-44E2-BCD1-D19C01D5200C}" type="presParOf" srcId="{C09D1940-D5E3-455B-9BBD-05D5157508AF}" destId="{1752DB7A-3A15-46A8-B2CC-6D17734D5B4E}" srcOrd="3" destOrd="0" presId="urn:microsoft.com/office/officeart/2018/2/layout/IconCircleList"/>
    <dgm:cxn modelId="{D9B2F4E9-C801-43AE-A9F7-0FA31D80A20D}" type="presParOf" srcId="{14BEF772-1215-49AE-9179-ECFA2A478A42}" destId="{604E1E2D-C737-4C93-AC1A-43DD90ED261D}" srcOrd="7" destOrd="0" presId="urn:microsoft.com/office/officeart/2018/2/layout/IconCircleList"/>
    <dgm:cxn modelId="{6A34A6F3-26E9-4163-8DBF-6B381C21AF18}" type="presParOf" srcId="{14BEF772-1215-49AE-9179-ECFA2A478A42}" destId="{4DA895F0-BBB8-4116-97EA-E7DDB6321923}" srcOrd="8" destOrd="0" presId="urn:microsoft.com/office/officeart/2018/2/layout/IconCircleList"/>
    <dgm:cxn modelId="{D862F7BD-7CF9-4212-9542-69F7A2FD1458}" type="presParOf" srcId="{4DA895F0-BBB8-4116-97EA-E7DDB6321923}" destId="{665314BC-5766-4DFF-A020-3EE68F6D716B}" srcOrd="0" destOrd="0" presId="urn:microsoft.com/office/officeart/2018/2/layout/IconCircleList"/>
    <dgm:cxn modelId="{42586518-1D4F-49D9-83FA-8971265A3C7B}" type="presParOf" srcId="{4DA895F0-BBB8-4116-97EA-E7DDB6321923}" destId="{791CD5E1-4748-45B3-B60C-5ADEE5F13CB7}" srcOrd="1" destOrd="0" presId="urn:microsoft.com/office/officeart/2018/2/layout/IconCircleList"/>
    <dgm:cxn modelId="{404D8604-843D-4B72-B2BB-808DAE074F86}" type="presParOf" srcId="{4DA895F0-BBB8-4116-97EA-E7DDB6321923}" destId="{723A03BA-768B-45B8-9235-5485E259E86D}" srcOrd="2" destOrd="0" presId="urn:microsoft.com/office/officeart/2018/2/layout/IconCircleList"/>
    <dgm:cxn modelId="{D6ED958B-06D6-4D00-AC1A-C22B3341ED0D}" type="presParOf" srcId="{4DA895F0-BBB8-4116-97EA-E7DDB6321923}" destId="{937BEB42-BE04-461C-A600-0DCCEEBB9D2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72698F-85D2-4410-9BDB-F64D1BFA04D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A75361E-8F97-4FD8-98F3-3AF1F009F223}">
      <dgm:prSet/>
      <dgm:spPr/>
      <dgm:t>
        <a:bodyPr/>
        <a:lstStyle/>
        <a:p>
          <a:r>
            <a:rPr lang="en-US" dirty="0"/>
            <a:t>Protect the data at rest</a:t>
          </a:r>
        </a:p>
      </dgm:t>
    </dgm:pt>
    <dgm:pt modelId="{06F0B4E6-36A1-4433-8AEB-5E346C139ECE}" type="parTrans" cxnId="{8C253664-1279-490D-BB39-F3D41AF93DE5}">
      <dgm:prSet/>
      <dgm:spPr/>
      <dgm:t>
        <a:bodyPr/>
        <a:lstStyle/>
        <a:p>
          <a:endParaRPr lang="en-US"/>
        </a:p>
      </dgm:t>
    </dgm:pt>
    <dgm:pt modelId="{655DCE2A-6674-45A4-95CC-4988B1EFDEAF}" type="sibTrans" cxnId="{8C253664-1279-490D-BB39-F3D41AF93DE5}">
      <dgm:prSet/>
      <dgm:spPr/>
      <dgm:t>
        <a:bodyPr/>
        <a:lstStyle/>
        <a:p>
          <a:endParaRPr lang="en-US"/>
        </a:p>
      </dgm:t>
    </dgm:pt>
    <dgm:pt modelId="{DA38604E-0902-4887-B31C-DF0E6F64E052}">
      <dgm:prSet/>
      <dgm:spPr/>
      <dgm:t>
        <a:bodyPr/>
        <a:lstStyle/>
        <a:p>
          <a:r>
            <a:rPr lang="en-US" dirty="0"/>
            <a:t>Protect the data in transit</a:t>
          </a:r>
        </a:p>
      </dgm:t>
    </dgm:pt>
    <dgm:pt modelId="{EE1AAE74-D364-4D44-8AC4-E481DCDBA42F}" type="parTrans" cxnId="{AB981421-9F1B-4E26-91DF-06D2A51E2E3D}">
      <dgm:prSet/>
      <dgm:spPr/>
      <dgm:t>
        <a:bodyPr/>
        <a:lstStyle/>
        <a:p>
          <a:endParaRPr lang="en-US"/>
        </a:p>
      </dgm:t>
    </dgm:pt>
    <dgm:pt modelId="{4E46770A-4F10-4A96-8EC4-C936E03BD401}" type="sibTrans" cxnId="{AB981421-9F1B-4E26-91DF-06D2A51E2E3D}">
      <dgm:prSet/>
      <dgm:spPr/>
      <dgm:t>
        <a:bodyPr/>
        <a:lstStyle/>
        <a:p>
          <a:endParaRPr lang="en-US"/>
        </a:p>
      </dgm:t>
    </dgm:pt>
    <dgm:pt modelId="{547CE5F7-F170-41DA-9266-EC2BD669A903}">
      <dgm:prSet/>
      <dgm:spPr/>
      <dgm:t>
        <a:bodyPr/>
        <a:lstStyle/>
        <a:p>
          <a:r>
            <a:rPr lang="en-US"/>
            <a:t>Support browser cross-domain access</a:t>
          </a:r>
        </a:p>
      </dgm:t>
    </dgm:pt>
    <dgm:pt modelId="{81133349-A47E-4FAD-99B8-4D05A6A16EE1}" type="parTrans" cxnId="{4EB2C5C7-AA41-4DE0-BC4B-E0F30DA5C2C7}">
      <dgm:prSet/>
      <dgm:spPr/>
      <dgm:t>
        <a:bodyPr/>
        <a:lstStyle/>
        <a:p>
          <a:endParaRPr lang="en-US"/>
        </a:p>
      </dgm:t>
    </dgm:pt>
    <dgm:pt modelId="{339419E6-D5D3-407F-AC7F-205C63121EC7}" type="sibTrans" cxnId="{4EB2C5C7-AA41-4DE0-BC4B-E0F30DA5C2C7}">
      <dgm:prSet/>
      <dgm:spPr/>
      <dgm:t>
        <a:bodyPr/>
        <a:lstStyle/>
        <a:p>
          <a:endParaRPr lang="en-US"/>
        </a:p>
      </dgm:t>
    </dgm:pt>
    <dgm:pt modelId="{DD684C30-4967-4C64-B0E7-7A63C33AE4EC}">
      <dgm:prSet/>
      <dgm:spPr/>
      <dgm:t>
        <a:bodyPr/>
        <a:lstStyle/>
        <a:p>
          <a:r>
            <a:rPr lang="en-US"/>
            <a:t>Control who can access data</a:t>
          </a:r>
        </a:p>
      </dgm:t>
    </dgm:pt>
    <dgm:pt modelId="{86D2ABCF-9041-4F10-9C46-CD40A5A24EA6}" type="parTrans" cxnId="{E719E8C8-83B5-4BB2-9D57-A5804808B9D4}">
      <dgm:prSet/>
      <dgm:spPr/>
      <dgm:t>
        <a:bodyPr/>
        <a:lstStyle/>
        <a:p>
          <a:endParaRPr lang="en-US"/>
        </a:p>
      </dgm:t>
    </dgm:pt>
    <dgm:pt modelId="{08853308-F175-48A1-A605-2E9E4AB03DD3}" type="sibTrans" cxnId="{E719E8C8-83B5-4BB2-9D57-A5804808B9D4}">
      <dgm:prSet/>
      <dgm:spPr/>
      <dgm:t>
        <a:bodyPr/>
        <a:lstStyle/>
        <a:p>
          <a:endParaRPr lang="en-US"/>
        </a:p>
      </dgm:t>
    </dgm:pt>
    <dgm:pt modelId="{8F2CBA4A-F300-40D7-B503-4FC14B2455C3}">
      <dgm:prSet/>
      <dgm:spPr/>
      <dgm:t>
        <a:bodyPr/>
        <a:lstStyle/>
        <a:p>
          <a:r>
            <a:rPr lang="en-US"/>
            <a:t>Audit storage access</a:t>
          </a:r>
        </a:p>
      </dgm:t>
    </dgm:pt>
    <dgm:pt modelId="{9F77221D-2823-44A0-9441-26A4F9DD8275}" type="parTrans" cxnId="{54FFFB71-0167-4519-B395-A74CDB44784A}">
      <dgm:prSet/>
      <dgm:spPr/>
      <dgm:t>
        <a:bodyPr/>
        <a:lstStyle/>
        <a:p>
          <a:endParaRPr lang="en-US"/>
        </a:p>
      </dgm:t>
    </dgm:pt>
    <dgm:pt modelId="{37614BDE-5124-4FEC-AF5C-DD0A888A8943}" type="sibTrans" cxnId="{54FFFB71-0167-4519-B395-A74CDB44784A}">
      <dgm:prSet/>
      <dgm:spPr/>
      <dgm:t>
        <a:bodyPr/>
        <a:lstStyle/>
        <a:p>
          <a:endParaRPr lang="en-US"/>
        </a:p>
      </dgm:t>
    </dgm:pt>
    <dgm:pt modelId="{561D2618-F963-4AA3-BA8E-75E9BBB04AE5}" type="pres">
      <dgm:prSet presAssocID="{FB72698F-85D2-4410-9BDB-F64D1BFA04D7}" presName="root" presStyleCnt="0">
        <dgm:presLayoutVars>
          <dgm:dir/>
          <dgm:resizeHandles val="exact"/>
        </dgm:presLayoutVars>
      </dgm:prSet>
      <dgm:spPr/>
    </dgm:pt>
    <dgm:pt modelId="{40D6123E-5BD6-4B70-9020-D6F096DB8DD3}" type="pres">
      <dgm:prSet presAssocID="{5A75361E-8F97-4FD8-98F3-3AF1F009F223}" presName="compNode" presStyleCnt="0"/>
      <dgm:spPr/>
    </dgm:pt>
    <dgm:pt modelId="{415FD64C-4F8A-4E73-9C06-AFBE83DFD281}" type="pres">
      <dgm:prSet presAssocID="{5A75361E-8F97-4FD8-98F3-3AF1F009F223}" presName="bgRect" presStyleLbl="bgShp" presStyleIdx="0" presStyleCnt="5"/>
      <dgm:spPr/>
    </dgm:pt>
    <dgm:pt modelId="{1C6F1CB7-3493-48F4-928C-C9A68002CD00}" type="pres">
      <dgm:prSet presAssocID="{5A75361E-8F97-4FD8-98F3-3AF1F009F22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7016C4A4-7F96-40DA-9C99-FE0F54D98B9B}" type="pres">
      <dgm:prSet presAssocID="{5A75361E-8F97-4FD8-98F3-3AF1F009F223}" presName="spaceRect" presStyleCnt="0"/>
      <dgm:spPr/>
    </dgm:pt>
    <dgm:pt modelId="{84DF679F-A52F-4D12-8865-B04EDD9D2306}" type="pres">
      <dgm:prSet presAssocID="{5A75361E-8F97-4FD8-98F3-3AF1F009F223}" presName="parTx" presStyleLbl="revTx" presStyleIdx="0" presStyleCnt="5">
        <dgm:presLayoutVars>
          <dgm:chMax val="0"/>
          <dgm:chPref val="0"/>
        </dgm:presLayoutVars>
      </dgm:prSet>
      <dgm:spPr/>
    </dgm:pt>
    <dgm:pt modelId="{4DB175D1-1454-44B2-85AD-6158132BB6EA}" type="pres">
      <dgm:prSet presAssocID="{655DCE2A-6674-45A4-95CC-4988B1EFDEAF}" presName="sibTrans" presStyleCnt="0"/>
      <dgm:spPr/>
    </dgm:pt>
    <dgm:pt modelId="{C7A122A4-1655-4748-B1AA-E42E5D2A88A7}" type="pres">
      <dgm:prSet presAssocID="{DA38604E-0902-4887-B31C-DF0E6F64E052}" presName="compNode" presStyleCnt="0"/>
      <dgm:spPr/>
    </dgm:pt>
    <dgm:pt modelId="{E2C8DC62-3D07-40FA-A0E9-70F05FA44571}" type="pres">
      <dgm:prSet presAssocID="{DA38604E-0902-4887-B31C-DF0E6F64E052}" presName="bgRect" presStyleLbl="bgShp" presStyleIdx="1" presStyleCnt="5"/>
      <dgm:spPr/>
    </dgm:pt>
    <dgm:pt modelId="{FE339608-D353-474F-A24A-B658B7351965}" type="pres">
      <dgm:prSet presAssocID="{DA38604E-0902-4887-B31C-DF0E6F64E05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
        </a:ext>
      </dgm:extLst>
    </dgm:pt>
    <dgm:pt modelId="{AF8DC5BB-9657-457B-8883-E6449B4FCF43}" type="pres">
      <dgm:prSet presAssocID="{DA38604E-0902-4887-B31C-DF0E6F64E052}" presName="spaceRect" presStyleCnt="0"/>
      <dgm:spPr/>
    </dgm:pt>
    <dgm:pt modelId="{4DACA56B-D73D-4CBC-BAB8-518983E1CB3B}" type="pres">
      <dgm:prSet presAssocID="{DA38604E-0902-4887-B31C-DF0E6F64E052}" presName="parTx" presStyleLbl="revTx" presStyleIdx="1" presStyleCnt="5">
        <dgm:presLayoutVars>
          <dgm:chMax val="0"/>
          <dgm:chPref val="0"/>
        </dgm:presLayoutVars>
      </dgm:prSet>
      <dgm:spPr/>
    </dgm:pt>
    <dgm:pt modelId="{5B73AD50-4DE3-4D6B-AB5D-357EDEEAC5BB}" type="pres">
      <dgm:prSet presAssocID="{4E46770A-4F10-4A96-8EC4-C936E03BD401}" presName="sibTrans" presStyleCnt="0"/>
      <dgm:spPr/>
    </dgm:pt>
    <dgm:pt modelId="{168339E1-5414-4193-A9AB-359526F94D4A}" type="pres">
      <dgm:prSet presAssocID="{547CE5F7-F170-41DA-9266-EC2BD669A903}" presName="compNode" presStyleCnt="0"/>
      <dgm:spPr/>
    </dgm:pt>
    <dgm:pt modelId="{DCC69BE9-81FD-4166-9309-BEAADB54C1C2}" type="pres">
      <dgm:prSet presAssocID="{547CE5F7-F170-41DA-9266-EC2BD669A903}" presName="bgRect" presStyleLbl="bgShp" presStyleIdx="2" presStyleCnt="5"/>
      <dgm:spPr/>
    </dgm:pt>
    <dgm:pt modelId="{5065767D-8B45-47C6-B62A-6EFCA2734DF8}" type="pres">
      <dgm:prSet presAssocID="{547CE5F7-F170-41DA-9266-EC2BD669A90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8E46840B-1D56-4595-A2F5-07403456D965}" type="pres">
      <dgm:prSet presAssocID="{547CE5F7-F170-41DA-9266-EC2BD669A903}" presName="spaceRect" presStyleCnt="0"/>
      <dgm:spPr/>
    </dgm:pt>
    <dgm:pt modelId="{E3B0A7CB-1A1F-470D-B9B2-A59174439CE1}" type="pres">
      <dgm:prSet presAssocID="{547CE5F7-F170-41DA-9266-EC2BD669A903}" presName="parTx" presStyleLbl="revTx" presStyleIdx="2" presStyleCnt="5">
        <dgm:presLayoutVars>
          <dgm:chMax val="0"/>
          <dgm:chPref val="0"/>
        </dgm:presLayoutVars>
      </dgm:prSet>
      <dgm:spPr/>
    </dgm:pt>
    <dgm:pt modelId="{81FF0142-E5FC-4CF2-B285-E4B2770BD0D7}" type="pres">
      <dgm:prSet presAssocID="{339419E6-D5D3-407F-AC7F-205C63121EC7}" presName="sibTrans" presStyleCnt="0"/>
      <dgm:spPr/>
    </dgm:pt>
    <dgm:pt modelId="{6E934903-07B1-4746-8121-3A07A7B742B4}" type="pres">
      <dgm:prSet presAssocID="{DD684C30-4967-4C64-B0E7-7A63C33AE4EC}" presName="compNode" presStyleCnt="0"/>
      <dgm:spPr/>
    </dgm:pt>
    <dgm:pt modelId="{6F15E0EB-E957-4D16-B2EB-92F97D24F8CB}" type="pres">
      <dgm:prSet presAssocID="{DD684C30-4967-4C64-B0E7-7A63C33AE4EC}" presName="bgRect" presStyleLbl="bgShp" presStyleIdx="3" presStyleCnt="5"/>
      <dgm:spPr/>
    </dgm:pt>
    <dgm:pt modelId="{32F63B14-F2C6-474B-8DDC-4A5144B8568F}" type="pres">
      <dgm:prSet presAssocID="{DD684C30-4967-4C64-B0E7-7A63C33AE4E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Key"/>
        </a:ext>
      </dgm:extLst>
    </dgm:pt>
    <dgm:pt modelId="{6E1EF92D-F73E-4650-AEC6-460C3714309D}" type="pres">
      <dgm:prSet presAssocID="{DD684C30-4967-4C64-B0E7-7A63C33AE4EC}" presName="spaceRect" presStyleCnt="0"/>
      <dgm:spPr/>
    </dgm:pt>
    <dgm:pt modelId="{E7FB532B-4AE4-43B4-953A-5E7D48376E56}" type="pres">
      <dgm:prSet presAssocID="{DD684C30-4967-4C64-B0E7-7A63C33AE4EC}" presName="parTx" presStyleLbl="revTx" presStyleIdx="3" presStyleCnt="5">
        <dgm:presLayoutVars>
          <dgm:chMax val="0"/>
          <dgm:chPref val="0"/>
        </dgm:presLayoutVars>
      </dgm:prSet>
      <dgm:spPr/>
    </dgm:pt>
    <dgm:pt modelId="{705CCEEA-0DBA-4E6A-AA13-DCE7D061E91B}" type="pres">
      <dgm:prSet presAssocID="{08853308-F175-48A1-A605-2E9E4AB03DD3}" presName="sibTrans" presStyleCnt="0"/>
      <dgm:spPr/>
    </dgm:pt>
    <dgm:pt modelId="{3762723C-AD39-4DDD-8C82-31622E70F1F4}" type="pres">
      <dgm:prSet presAssocID="{8F2CBA4A-F300-40D7-B503-4FC14B2455C3}" presName="compNode" presStyleCnt="0"/>
      <dgm:spPr/>
    </dgm:pt>
    <dgm:pt modelId="{D1ACF059-2F9D-456B-8399-3573BACB9003}" type="pres">
      <dgm:prSet presAssocID="{8F2CBA4A-F300-40D7-B503-4FC14B2455C3}" presName="bgRect" presStyleLbl="bgShp" presStyleIdx="4" presStyleCnt="5"/>
      <dgm:spPr/>
    </dgm:pt>
    <dgm:pt modelId="{44019464-DA2D-4B5E-AF8D-844EE7AE7F46}" type="pres">
      <dgm:prSet presAssocID="{8F2CBA4A-F300-40D7-B503-4FC14B2455C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7FED63D1-C4B7-4345-8770-A82853DFBAAA}" type="pres">
      <dgm:prSet presAssocID="{8F2CBA4A-F300-40D7-B503-4FC14B2455C3}" presName="spaceRect" presStyleCnt="0"/>
      <dgm:spPr/>
    </dgm:pt>
    <dgm:pt modelId="{DF041131-73C4-4D55-930B-9072D6F6E8C9}" type="pres">
      <dgm:prSet presAssocID="{8F2CBA4A-F300-40D7-B503-4FC14B2455C3}" presName="parTx" presStyleLbl="revTx" presStyleIdx="4" presStyleCnt="5">
        <dgm:presLayoutVars>
          <dgm:chMax val="0"/>
          <dgm:chPref val="0"/>
        </dgm:presLayoutVars>
      </dgm:prSet>
      <dgm:spPr/>
    </dgm:pt>
  </dgm:ptLst>
  <dgm:cxnLst>
    <dgm:cxn modelId="{E14C5611-9D10-4415-B4FC-4282CE622CCC}" type="presOf" srcId="{DA38604E-0902-4887-B31C-DF0E6F64E052}" destId="{4DACA56B-D73D-4CBC-BAB8-518983E1CB3B}" srcOrd="0" destOrd="0" presId="urn:microsoft.com/office/officeart/2018/2/layout/IconVerticalSolidList"/>
    <dgm:cxn modelId="{AB981421-9F1B-4E26-91DF-06D2A51E2E3D}" srcId="{FB72698F-85D2-4410-9BDB-F64D1BFA04D7}" destId="{DA38604E-0902-4887-B31C-DF0E6F64E052}" srcOrd="1" destOrd="0" parTransId="{EE1AAE74-D364-4D44-8AC4-E481DCDBA42F}" sibTransId="{4E46770A-4F10-4A96-8EC4-C936E03BD401}"/>
    <dgm:cxn modelId="{6B98DD3E-7AE7-4D7D-9B45-3A4901CFBE16}" type="presOf" srcId="{DD684C30-4967-4C64-B0E7-7A63C33AE4EC}" destId="{E7FB532B-4AE4-43B4-953A-5E7D48376E56}" srcOrd="0" destOrd="0" presId="urn:microsoft.com/office/officeart/2018/2/layout/IconVerticalSolidList"/>
    <dgm:cxn modelId="{3D03D243-36FB-49B8-9E5E-C00955870F27}" type="presOf" srcId="{547CE5F7-F170-41DA-9266-EC2BD669A903}" destId="{E3B0A7CB-1A1F-470D-B9B2-A59174439CE1}" srcOrd="0" destOrd="0" presId="urn:microsoft.com/office/officeart/2018/2/layout/IconVerticalSolidList"/>
    <dgm:cxn modelId="{8C253664-1279-490D-BB39-F3D41AF93DE5}" srcId="{FB72698F-85D2-4410-9BDB-F64D1BFA04D7}" destId="{5A75361E-8F97-4FD8-98F3-3AF1F009F223}" srcOrd="0" destOrd="0" parTransId="{06F0B4E6-36A1-4433-8AEB-5E346C139ECE}" sibTransId="{655DCE2A-6674-45A4-95CC-4988B1EFDEAF}"/>
    <dgm:cxn modelId="{54FFFB71-0167-4519-B395-A74CDB44784A}" srcId="{FB72698F-85D2-4410-9BDB-F64D1BFA04D7}" destId="{8F2CBA4A-F300-40D7-B503-4FC14B2455C3}" srcOrd="4" destOrd="0" parTransId="{9F77221D-2823-44A0-9441-26A4F9DD8275}" sibTransId="{37614BDE-5124-4FEC-AF5C-DD0A888A8943}"/>
    <dgm:cxn modelId="{5BDC8E8A-3949-4264-B658-0749551A1F35}" type="presOf" srcId="{FB72698F-85D2-4410-9BDB-F64D1BFA04D7}" destId="{561D2618-F963-4AA3-BA8E-75E9BBB04AE5}" srcOrd="0" destOrd="0" presId="urn:microsoft.com/office/officeart/2018/2/layout/IconVerticalSolidList"/>
    <dgm:cxn modelId="{10D41F8F-18AE-4354-90E0-D7C610619FFB}" type="presOf" srcId="{8F2CBA4A-F300-40D7-B503-4FC14B2455C3}" destId="{DF041131-73C4-4D55-930B-9072D6F6E8C9}" srcOrd="0" destOrd="0" presId="urn:microsoft.com/office/officeart/2018/2/layout/IconVerticalSolidList"/>
    <dgm:cxn modelId="{8C77B5C5-DE62-4BA1-A088-51880C667D4D}" type="presOf" srcId="{5A75361E-8F97-4FD8-98F3-3AF1F009F223}" destId="{84DF679F-A52F-4D12-8865-B04EDD9D2306}" srcOrd="0" destOrd="0" presId="urn:microsoft.com/office/officeart/2018/2/layout/IconVerticalSolidList"/>
    <dgm:cxn modelId="{4EB2C5C7-AA41-4DE0-BC4B-E0F30DA5C2C7}" srcId="{FB72698F-85D2-4410-9BDB-F64D1BFA04D7}" destId="{547CE5F7-F170-41DA-9266-EC2BD669A903}" srcOrd="2" destOrd="0" parTransId="{81133349-A47E-4FAD-99B8-4D05A6A16EE1}" sibTransId="{339419E6-D5D3-407F-AC7F-205C63121EC7}"/>
    <dgm:cxn modelId="{E719E8C8-83B5-4BB2-9D57-A5804808B9D4}" srcId="{FB72698F-85D2-4410-9BDB-F64D1BFA04D7}" destId="{DD684C30-4967-4C64-B0E7-7A63C33AE4EC}" srcOrd="3" destOrd="0" parTransId="{86D2ABCF-9041-4F10-9C46-CD40A5A24EA6}" sibTransId="{08853308-F175-48A1-A605-2E9E4AB03DD3}"/>
    <dgm:cxn modelId="{EC1F2821-12CB-422A-81DA-6EB4187C73CB}" type="presParOf" srcId="{561D2618-F963-4AA3-BA8E-75E9BBB04AE5}" destId="{40D6123E-5BD6-4B70-9020-D6F096DB8DD3}" srcOrd="0" destOrd="0" presId="urn:microsoft.com/office/officeart/2018/2/layout/IconVerticalSolidList"/>
    <dgm:cxn modelId="{10DC5818-F2A8-4D81-8F03-FB9EF2130E3C}" type="presParOf" srcId="{40D6123E-5BD6-4B70-9020-D6F096DB8DD3}" destId="{415FD64C-4F8A-4E73-9C06-AFBE83DFD281}" srcOrd="0" destOrd="0" presId="urn:microsoft.com/office/officeart/2018/2/layout/IconVerticalSolidList"/>
    <dgm:cxn modelId="{E6594A4A-AE2B-4216-9EB7-4D470F99015F}" type="presParOf" srcId="{40D6123E-5BD6-4B70-9020-D6F096DB8DD3}" destId="{1C6F1CB7-3493-48F4-928C-C9A68002CD00}" srcOrd="1" destOrd="0" presId="urn:microsoft.com/office/officeart/2018/2/layout/IconVerticalSolidList"/>
    <dgm:cxn modelId="{32198895-9B4C-4F5E-BBE7-888BA781B664}" type="presParOf" srcId="{40D6123E-5BD6-4B70-9020-D6F096DB8DD3}" destId="{7016C4A4-7F96-40DA-9C99-FE0F54D98B9B}" srcOrd="2" destOrd="0" presId="urn:microsoft.com/office/officeart/2018/2/layout/IconVerticalSolidList"/>
    <dgm:cxn modelId="{2B362BAE-2945-4833-AF16-7613B9F3F850}" type="presParOf" srcId="{40D6123E-5BD6-4B70-9020-D6F096DB8DD3}" destId="{84DF679F-A52F-4D12-8865-B04EDD9D2306}" srcOrd="3" destOrd="0" presId="urn:microsoft.com/office/officeart/2018/2/layout/IconVerticalSolidList"/>
    <dgm:cxn modelId="{231A7D7C-53CC-4AED-9059-632CB31FB844}" type="presParOf" srcId="{561D2618-F963-4AA3-BA8E-75E9BBB04AE5}" destId="{4DB175D1-1454-44B2-85AD-6158132BB6EA}" srcOrd="1" destOrd="0" presId="urn:microsoft.com/office/officeart/2018/2/layout/IconVerticalSolidList"/>
    <dgm:cxn modelId="{2689263E-BF31-49CE-B1FB-52BB0F87CE34}" type="presParOf" srcId="{561D2618-F963-4AA3-BA8E-75E9BBB04AE5}" destId="{C7A122A4-1655-4748-B1AA-E42E5D2A88A7}" srcOrd="2" destOrd="0" presId="urn:microsoft.com/office/officeart/2018/2/layout/IconVerticalSolidList"/>
    <dgm:cxn modelId="{66CF46B5-1163-4B3D-9D14-86EAA244FB04}" type="presParOf" srcId="{C7A122A4-1655-4748-B1AA-E42E5D2A88A7}" destId="{E2C8DC62-3D07-40FA-A0E9-70F05FA44571}" srcOrd="0" destOrd="0" presId="urn:microsoft.com/office/officeart/2018/2/layout/IconVerticalSolidList"/>
    <dgm:cxn modelId="{A7E11B6B-5E56-4261-A55A-A1147D285A00}" type="presParOf" srcId="{C7A122A4-1655-4748-B1AA-E42E5D2A88A7}" destId="{FE339608-D353-474F-A24A-B658B7351965}" srcOrd="1" destOrd="0" presId="urn:microsoft.com/office/officeart/2018/2/layout/IconVerticalSolidList"/>
    <dgm:cxn modelId="{A8CC20EF-29DF-4E57-8800-9E6EBA9A760E}" type="presParOf" srcId="{C7A122A4-1655-4748-B1AA-E42E5D2A88A7}" destId="{AF8DC5BB-9657-457B-8883-E6449B4FCF43}" srcOrd="2" destOrd="0" presId="urn:microsoft.com/office/officeart/2018/2/layout/IconVerticalSolidList"/>
    <dgm:cxn modelId="{0FF57A01-31AB-420F-A032-8A4BBAD35886}" type="presParOf" srcId="{C7A122A4-1655-4748-B1AA-E42E5D2A88A7}" destId="{4DACA56B-D73D-4CBC-BAB8-518983E1CB3B}" srcOrd="3" destOrd="0" presId="urn:microsoft.com/office/officeart/2018/2/layout/IconVerticalSolidList"/>
    <dgm:cxn modelId="{22830900-965C-4659-8AC0-B64AEB879E43}" type="presParOf" srcId="{561D2618-F963-4AA3-BA8E-75E9BBB04AE5}" destId="{5B73AD50-4DE3-4D6B-AB5D-357EDEEAC5BB}" srcOrd="3" destOrd="0" presId="urn:microsoft.com/office/officeart/2018/2/layout/IconVerticalSolidList"/>
    <dgm:cxn modelId="{52C3E482-794E-4C5B-82DC-F00EF5524AFB}" type="presParOf" srcId="{561D2618-F963-4AA3-BA8E-75E9BBB04AE5}" destId="{168339E1-5414-4193-A9AB-359526F94D4A}" srcOrd="4" destOrd="0" presId="urn:microsoft.com/office/officeart/2018/2/layout/IconVerticalSolidList"/>
    <dgm:cxn modelId="{6F1502B9-F2BB-428D-A2FB-1B8A898CC12C}" type="presParOf" srcId="{168339E1-5414-4193-A9AB-359526F94D4A}" destId="{DCC69BE9-81FD-4166-9309-BEAADB54C1C2}" srcOrd="0" destOrd="0" presId="urn:microsoft.com/office/officeart/2018/2/layout/IconVerticalSolidList"/>
    <dgm:cxn modelId="{B33684A5-9039-4574-A667-06E3406F7514}" type="presParOf" srcId="{168339E1-5414-4193-A9AB-359526F94D4A}" destId="{5065767D-8B45-47C6-B62A-6EFCA2734DF8}" srcOrd="1" destOrd="0" presId="urn:microsoft.com/office/officeart/2018/2/layout/IconVerticalSolidList"/>
    <dgm:cxn modelId="{5DF334F2-A50D-4D3A-B5EB-B39916640E9D}" type="presParOf" srcId="{168339E1-5414-4193-A9AB-359526F94D4A}" destId="{8E46840B-1D56-4595-A2F5-07403456D965}" srcOrd="2" destOrd="0" presId="urn:microsoft.com/office/officeart/2018/2/layout/IconVerticalSolidList"/>
    <dgm:cxn modelId="{F9B894AF-BF37-4234-B966-65EB521143F3}" type="presParOf" srcId="{168339E1-5414-4193-A9AB-359526F94D4A}" destId="{E3B0A7CB-1A1F-470D-B9B2-A59174439CE1}" srcOrd="3" destOrd="0" presId="urn:microsoft.com/office/officeart/2018/2/layout/IconVerticalSolidList"/>
    <dgm:cxn modelId="{73EA9021-45A3-4C92-AB2C-8259DACC78C6}" type="presParOf" srcId="{561D2618-F963-4AA3-BA8E-75E9BBB04AE5}" destId="{81FF0142-E5FC-4CF2-B285-E4B2770BD0D7}" srcOrd="5" destOrd="0" presId="urn:microsoft.com/office/officeart/2018/2/layout/IconVerticalSolidList"/>
    <dgm:cxn modelId="{35E5FE3C-2776-4459-84B5-9C16BEB97041}" type="presParOf" srcId="{561D2618-F963-4AA3-BA8E-75E9BBB04AE5}" destId="{6E934903-07B1-4746-8121-3A07A7B742B4}" srcOrd="6" destOrd="0" presId="urn:microsoft.com/office/officeart/2018/2/layout/IconVerticalSolidList"/>
    <dgm:cxn modelId="{74254DBB-F2D0-4A69-9F95-4D7753EF9CE7}" type="presParOf" srcId="{6E934903-07B1-4746-8121-3A07A7B742B4}" destId="{6F15E0EB-E957-4D16-B2EB-92F97D24F8CB}" srcOrd="0" destOrd="0" presId="urn:microsoft.com/office/officeart/2018/2/layout/IconVerticalSolidList"/>
    <dgm:cxn modelId="{970882CE-A521-48C9-A9DB-27FBD2C5D0F9}" type="presParOf" srcId="{6E934903-07B1-4746-8121-3A07A7B742B4}" destId="{32F63B14-F2C6-474B-8DDC-4A5144B8568F}" srcOrd="1" destOrd="0" presId="urn:microsoft.com/office/officeart/2018/2/layout/IconVerticalSolidList"/>
    <dgm:cxn modelId="{7FB11976-4022-4F9E-8107-7C5B5E582871}" type="presParOf" srcId="{6E934903-07B1-4746-8121-3A07A7B742B4}" destId="{6E1EF92D-F73E-4650-AEC6-460C3714309D}" srcOrd="2" destOrd="0" presId="urn:microsoft.com/office/officeart/2018/2/layout/IconVerticalSolidList"/>
    <dgm:cxn modelId="{1447ADBF-C0D0-414D-9093-75B3BD71F247}" type="presParOf" srcId="{6E934903-07B1-4746-8121-3A07A7B742B4}" destId="{E7FB532B-4AE4-43B4-953A-5E7D48376E56}" srcOrd="3" destOrd="0" presId="urn:microsoft.com/office/officeart/2018/2/layout/IconVerticalSolidList"/>
    <dgm:cxn modelId="{9DCE8D2C-C1D6-45DB-BCE2-474E490BADDD}" type="presParOf" srcId="{561D2618-F963-4AA3-BA8E-75E9BBB04AE5}" destId="{705CCEEA-0DBA-4E6A-AA13-DCE7D061E91B}" srcOrd="7" destOrd="0" presId="urn:microsoft.com/office/officeart/2018/2/layout/IconVerticalSolidList"/>
    <dgm:cxn modelId="{4DA2D183-3E51-4F85-9C66-2F34FBDA57E1}" type="presParOf" srcId="{561D2618-F963-4AA3-BA8E-75E9BBB04AE5}" destId="{3762723C-AD39-4DDD-8C82-31622E70F1F4}" srcOrd="8" destOrd="0" presId="urn:microsoft.com/office/officeart/2018/2/layout/IconVerticalSolidList"/>
    <dgm:cxn modelId="{94941D46-6247-4B9C-987C-AC8425755687}" type="presParOf" srcId="{3762723C-AD39-4DDD-8C82-31622E70F1F4}" destId="{D1ACF059-2F9D-456B-8399-3573BACB9003}" srcOrd="0" destOrd="0" presId="urn:microsoft.com/office/officeart/2018/2/layout/IconVerticalSolidList"/>
    <dgm:cxn modelId="{D277C257-2EB3-4901-9F2C-BAC49248A60F}" type="presParOf" srcId="{3762723C-AD39-4DDD-8C82-31622E70F1F4}" destId="{44019464-DA2D-4B5E-AF8D-844EE7AE7F46}" srcOrd="1" destOrd="0" presId="urn:microsoft.com/office/officeart/2018/2/layout/IconVerticalSolidList"/>
    <dgm:cxn modelId="{6665B6CE-58A5-4FBD-86E1-892E932A4DC0}" type="presParOf" srcId="{3762723C-AD39-4DDD-8C82-31622E70F1F4}" destId="{7FED63D1-C4B7-4345-8770-A82853DFBAAA}" srcOrd="2" destOrd="0" presId="urn:microsoft.com/office/officeart/2018/2/layout/IconVerticalSolidList"/>
    <dgm:cxn modelId="{255037EC-EEE1-403F-BC05-5BE71018CBD9}" type="presParOf" srcId="{3762723C-AD39-4DDD-8C82-31622E70F1F4}" destId="{DF041131-73C4-4D55-930B-9072D6F6E8C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B5F721-AB28-40DF-8BBB-779C8A6CD5FD}"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90E2758A-531C-4498-AD91-98B98B9B0FCE}">
      <dgm:prSet/>
      <dgm:spPr/>
      <dgm:t>
        <a:bodyPr/>
        <a:lstStyle/>
        <a:p>
          <a:r>
            <a:rPr lang="en-US" b="1"/>
            <a:t>String functions</a:t>
          </a:r>
          <a:r>
            <a:rPr lang="en-US"/>
            <a:t> – concat, substring, replace, indexof etc.</a:t>
          </a:r>
        </a:p>
      </dgm:t>
    </dgm:pt>
    <dgm:pt modelId="{DFFBCC45-0166-43F2-A824-1A3C23A3A30B}" type="parTrans" cxnId="{DA00E9C1-2D42-447F-8CD0-AA3BFC7BD64D}">
      <dgm:prSet/>
      <dgm:spPr/>
      <dgm:t>
        <a:bodyPr/>
        <a:lstStyle/>
        <a:p>
          <a:endParaRPr lang="en-US"/>
        </a:p>
      </dgm:t>
    </dgm:pt>
    <dgm:pt modelId="{DCC6B5ED-7396-477D-9287-1BE99092CCBE}" type="sibTrans" cxnId="{DA00E9C1-2D42-447F-8CD0-AA3BFC7BD64D}">
      <dgm:prSet/>
      <dgm:spPr/>
      <dgm:t>
        <a:bodyPr/>
        <a:lstStyle/>
        <a:p>
          <a:endParaRPr lang="en-US"/>
        </a:p>
      </dgm:t>
    </dgm:pt>
    <dgm:pt modelId="{19DAFF8C-20DA-4EE5-AB69-37610CA22819}">
      <dgm:prSet/>
      <dgm:spPr/>
      <dgm:t>
        <a:bodyPr/>
        <a:lstStyle/>
        <a:p>
          <a:r>
            <a:rPr lang="en-US" b="1"/>
            <a:t>Collection functions</a:t>
          </a:r>
          <a:r>
            <a:rPr lang="en-US"/>
            <a:t> – length, union, first, last etc.</a:t>
          </a:r>
        </a:p>
      </dgm:t>
    </dgm:pt>
    <dgm:pt modelId="{E61F09C4-9404-4991-AAD4-8B050E86C57E}" type="parTrans" cxnId="{FB6FB07E-FB2D-4DF2-81E4-42B95CE3527C}">
      <dgm:prSet/>
      <dgm:spPr/>
      <dgm:t>
        <a:bodyPr/>
        <a:lstStyle/>
        <a:p>
          <a:endParaRPr lang="en-US"/>
        </a:p>
      </dgm:t>
    </dgm:pt>
    <dgm:pt modelId="{5DDA0278-8AA1-4EC2-A2B5-A5130A068CB3}" type="sibTrans" cxnId="{FB6FB07E-FB2D-4DF2-81E4-42B95CE3527C}">
      <dgm:prSet/>
      <dgm:spPr/>
      <dgm:t>
        <a:bodyPr/>
        <a:lstStyle/>
        <a:p>
          <a:endParaRPr lang="en-US"/>
        </a:p>
      </dgm:t>
    </dgm:pt>
    <dgm:pt modelId="{C0EAE778-4166-4F1B-8957-A1B6FCD467FB}">
      <dgm:prSet/>
      <dgm:spPr/>
      <dgm:t>
        <a:bodyPr/>
        <a:lstStyle/>
        <a:p>
          <a:r>
            <a:rPr lang="en-US" b="1"/>
            <a:t>Logic functions</a:t>
          </a:r>
          <a:r>
            <a:rPr lang="en-US"/>
            <a:t> – equals, less than, greater than, and, or, not etc.</a:t>
          </a:r>
        </a:p>
      </dgm:t>
    </dgm:pt>
    <dgm:pt modelId="{2DDF732D-75F6-467C-A127-450AFE479392}" type="parTrans" cxnId="{758EE931-8B17-4053-ABED-43B5715433F8}">
      <dgm:prSet/>
      <dgm:spPr/>
      <dgm:t>
        <a:bodyPr/>
        <a:lstStyle/>
        <a:p>
          <a:endParaRPr lang="en-US"/>
        </a:p>
      </dgm:t>
    </dgm:pt>
    <dgm:pt modelId="{9B9FB704-AF29-48C4-B64E-1B82442B4528}" type="sibTrans" cxnId="{758EE931-8B17-4053-ABED-43B5715433F8}">
      <dgm:prSet/>
      <dgm:spPr/>
      <dgm:t>
        <a:bodyPr/>
        <a:lstStyle/>
        <a:p>
          <a:endParaRPr lang="en-US"/>
        </a:p>
      </dgm:t>
    </dgm:pt>
    <dgm:pt modelId="{75BAE0D0-0470-47E8-8CAF-BC6B75D3DBEF}">
      <dgm:prSet/>
      <dgm:spPr/>
      <dgm:t>
        <a:bodyPr/>
        <a:lstStyle/>
        <a:p>
          <a:r>
            <a:rPr lang="en-US" b="1"/>
            <a:t>Conversation functions</a:t>
          </a:r>
          <a:r>
            <a:rPr lang="en-US"/>
            <a:t> – coalesce, xpath, array, int, string, json etc.</a:t>
          </a:r>
        </a:p>
      </dgm:t>
    </dgm:pt>
    <dgm:pt modelId="{293EB018-0C2C-486A-9A80-9C3C4949A97C}" type="parTrans" cxnId="{49346008-B7DB-4E93-9512-DEBA2ABB0047}">
      <dgm:prSet/>
      <dgm:spPr/>
      <dgm:t>
        <a:bodyPr/>
        <a:lstStyle/>
        <a:p>
          <a:endParaRPr lang="en-US"/>
        </a:p>
      </dgm:t>
    </dgm:pt>
    <dgm:pt modelId="{261F0F74-2EC3-4F02-94D3-AF2C4312B1FE}" type="sibTrans" cxnId="{49346008-B7DB-4E93-9512-DEBA2ABB0047}">
      <dgm:prSet/>
      <dgm:spPr/>
      <dgm:t>
        <a:bodyPr/>
        <a:lstStyle/>
        <a:p>
          <a:endParaRPr lang="en-US"/>
        </a:p>
      </dgm:t>
    </dgm:pt>
    <dgm:pt modelId="{320E9C78-6FF7-4D20-971E-4C7063754C0E}">
      <dgm:prSet/>
      <dgm:spPr/>
      <dgm:t>
        <a:bodyPr/>
        <a:lstStyle/>
        <a:p>
          <a:r>
            <a:rPr lang="en-US" b="1"/>
            <a:t>Math functions</a:t>
          </a:r>
          <a:r>
            <a:rPr lang="en-US"/>
            <a:t> – add, sub, div, mod, min, max etc.</a:t>
          </a:r>
        </a:p>
      </dgm:t>
    </dgm:pt>
    <dgm:pt modelId="{88961290-89DF-488C-BF65-9E91E5E96558}" type="parTrans" cxnId="{1FAF7CA2-9ED7-4ED5-A03C-A07194E242F2}">
      <dgm:prSet/>
      <dgm:spPr/>
      <dgm:t>
        <a:bodyPr/>
        <a:lstStyle/>
        <a:p>
          <a:endParaRPr lang="en-US"/>
        </a:p>
      </dgm:t>
    </dgm:pt>
    <dgm:pt modelId="{0B11A217-55B6-4AA1-B705-3A9F6B6AABE0}" type="sibTrans" cxnId="{1FAF7CA2-9ED7-4ED5-A03C-A07194E242F2}">
      <dgm:prSet/>
      <dgm:spPr/>
      <dgm:t>
        <a:bodyPr/>
        <a:lstStyle/>
        <a:p>
          <a:endParaRPr lang="en-US"/>
        </a:p>
      </dgm:t>
    </dgm:pt>
    <dgm:pt modelId="{F4A52E21-E590-4322-AE7C-784FD56A4A97}">
      <dgm:prSet/>
      <dgm:spPr/>
      <dgm:t>
        <a:bodyPr/>
        <a:lstStyle/>
        <a:p>
          <a:r>
            <a:rPr lang="en-US" b="1"/>
            <a:t>Date functions</a:t>
          </a:r>
          <a:r>
            <a:rPr lang="en-US"/>
            <a:t> – utcnow, addminutes, addhours, format etc.</a:t>
          </a:r>
        </a:p>
      </dgm:t>
    </dgm:pt>
    <dgm:pt modelId="{D0D22F37-7628-4059-881D-C2D5647BCFE3}" type="parTrans" cxnId="{D77F80AE-EFD9-42A6-A937-3F5D11BAA8BD}">
      <dgm:prSet/>
      <dgm:spPr/>
      <dgm:t>
        <a:bodyPr/>
        <a:lstStyle/>
        <a:p>
          <a:endParaRPr lang="en-US"/>
        </a:p>
      </dgm:t>
    </dgm:pt>
    <dgm:pt modelId="{25DCFFC2-9105-49EB-B62E-87BDFB139BF1}" type="sibTrans" cxnId="{D77F80AE-EFD9-42A6-A937-3F5D11BAA8BD}">
      <dgm:prSet/>
      <dgm:spPr/>
      <dgm:t>
        <a:bodyPr/>
        <a:lstStyle/>
        <a:p>
          <a:endParaRPr lang="en-US"/>
        </a:p>
      </dgm:t>
    </dgm:pt>
    <dgm:pt modelId="{66F00CC2-E433-9845-A6A6-04C5E73607DB}" type="pres">
      <dgm:prSet presAssocID="{3EB5F721-AB28-40DF-8BBB-779C8A6CD5FD}" presName="diagram" presStyleCnt="0">
        <dgm:presLayoutVars>
          <dgm:dir/>
          <dgm:resizeHandles val="exact"/>
        </dgm:presLayoutVars>
      </dgm:prSet>
      <dgm:spPr/>
    </dgm:pt>
    <dgm:pt modelId="{C0C2D357-0745-6441-8727-AF24F33DB817}" type="pres">
      <dgm:prSet presAssocID="{90E2758A-531C-4498-AD91-98B98B9B0FCE}" presName="node" presStyleLbl="node1" presStyleIdx="0" presStyleCnt="6">
        <dgm:presLayoutVars>
          <dgm:bulletEnabled val="1"/>
        </dgm:presLayoutVars>
      </dgm:prSet>
      <dgm:spPr/>
    </dgm:pt>
    <dgm:pt modelId="{AF03930D-3E6D-8845-B5E3-8197566E88A2}" type="pres">
      <dgm:prSet presAssocID="{DCC6B5ED-7396-477D-9287-1BE99092CCBE}" presName="sibTrans" presStyleCnt="0"/>
      <dgm:spPr/>
    </dgm:pt>
    <dgm:pt modelId="{B84D162B-FA41-9E42-BC4A-442B87345AAC}" type="pres">
      <dgm:prSet presAssocID="{19DAFF8C-20DA-4EE5-AB69-37610CA22819}" presName="node" presStyleLbl="node1" presStyleIdx="1" presStyleCnt="6">
        <dgm:presLayoutVars>
          <dgm:bulletEnabled val="1"/>
        </dgm:presLayoutVars>
      </dgm:prSet>
      <dgm:spPr/>
    </dgm:pt>
    <dgm:pt modelId="{226358D2-C498-2740-ABE4-E754787EE17C}" type="pres">
      <dgm:prSet presAssocID="{5DDA0278-8AA1-4EC2-A2B5-A5130A068CB3}" presName="sibTrans" presStyleCnt="0"/>
      <dgm:spPr/>
    </dgm:pt>
    <dgm:pt modelId="{A929373C-6F42-CA48-93A4-C6994C9BB774}" type="pres">
      <dgm:prSet presAssocID="{C0EAE778-4166-4F1B-8957-A1B6FCD467FB}" presName="node" presStyleLbl="node1" presStyleIdx="2" presStyleCnt="6">
        <dgm:presLayoutVars>
          <dgm:bulletEnabled val="1"/>
        </dgm:presLayoutVars>
      </dgm:prSet>
      <dgm:spPr/>
    </dgm:pt>
    <dgm:pt modelId="{55D337A0-C809-464E-8966-CD6D69E9C906}" type="pres">
      <dgm:prSet presAssocID="{9B9FB704-AF29-48C4-B64E-1B82442B4528}" presName="sibTrans" presStyleCnt="0"/>
      <dgm:spPr/>
    </dgm:pt>
    <dgm:pt modelId="{658B0746-8A37-E345-9C71-CB2A81F59893}" type="pres">
      <dgm:prSet presAssocID="{75BAE0D0-0470-47E8-8CAF-BC6B75D3DBEF}" presName="node" presStyleLbl="node1" presStyleIdx="3" presStyleCnt="6">
        <dgm:presLayoutVars>
          <dgm:bulletEnabled val="1"/>
        </dgm:presLayoutVars>
      </dgm:prSet>
      <dgm:spPr/>
    </dgm:pt>
    <dgm:pt modelId="{8EE68DAD-A9E3-6946-A189-76E2EFF30BFA}" type="pres">
      <dgm:prSet presAssocID="{261F0F74-2EC3-4F02-94D3-AF2C4312B1FE}" presName="sibTrans" presStyleCnt="0"/>
      <dgm:spPr/>
    </dgm:pt>
    <dgm:pt modelId="{CB2A93ED-2888-0A49-A194-B176AAA0B4BA}" type="pres">
      <dgm:prSet presAssocID="{320E9C78-6FF7-4D20-971E-4C7063754C0E}" presName="node" presStyleLbl="node1" presStyleIdx="4" presStyleCnt="6">
        <dgm:presLayoutVars>
          <dgm:bulletEnabled val="1"/>
        </dgm:presLayoutVars>
      </dgm:prSet>
      <dgm:spPr/>
    </dgm:pt>
    <dgm:pt modelId="{EE9AE6D3-CDF2-2441-97B9-61C41255780E}" type="pres">
      <dgm:prSet presAssocID="{0B11A217-55B6-4AA1-B705-3A9F6B6AABE0}" presName="sibTrans" presStyleCnt="0"/>
      <dgm:spPr/>
    </dgm:pt>
    <dgm:pt modelId="{D852C7D2-5FD0-D744-B804-52CD43C017DD}" type="pres">
      <dgm:prSet presAssocID="{F4A52E21-E590-4322-AE7C-784FD56A4A97}" presName="node" presStyleLbl="node1" presStyleIdx="5" presStyleCnt="6">
        <dgm:presLayoutVars>
          <dgm:bulletEnabled val="1"/>
        </dgm:presLayoutVars>
      </dgm:prSet>
      <dgm:spPr/>
    </dgm:pt>
  </dgm:ptLst>
  <dgm:cxnLst>
    <dgm:cxn modelId="{49346008-B7DB-4E93-9512-DEBA2ABB0047}" srcId="{3EB5F721-AB28-40DF-8BBB-779C8A6CD5FD}" destId="{75BAE0D0-0470-47E8-8CAF-BC6B75D3DBEF}" srcOrd="3" destOrd="0" parTransId="{293EB018-0C2C-486A-9A80-9C3C4949A97C}" sibTransId="{261F0F74-2EC3-4F02-94D3-AF2C4312B1FE}"/>
    <dgm:cxn modelId="{758EE931-8B17-4053-ABED-43B5715433F8}" srcId="{3EB5F721-AB28-40DF-8BBB-779C8A6CD5FD}" destId="{C0EAE778-4166-4F1B-8957-A1B6FCD467FB}" srcOrd="2" destOrd="0" parTransId="{2DDF732D-75F6-467C-A127-450AFE479392}" sibTransId="{9B9FB704-AF29-48C4-B64E-1B82442B4528}"/>
    <dgm:cxn modelId="{A67C4A41-C078-E64B-8FA4-908A80C26807}" type="presOf" srcId="{90E2758A-531C-4498-AD91-98B98B9B0FCE}" destId="{C0C2D357-0745-6441-8727-AF24F33DB817}" srcOrd="0" destOrd="0" presId="urn:microsoft.com/office/officeart/2005/8/layout/default"/>
    <dgm:cxn modelId="{24168342-11EF-854D-8052-96B198E114F4}" type="presOf" srcId="{3EB5F721-AB28-40DF-8BBB-779C8A6CD5FD}" destId="{66F00CC2-E433-9845-A6A6-04C5E73607DB}" srcOrd="0" destOrd="0" presId="urn:microsoft.com/office/officeart/2005/8/layout/default"/>
    <dgm:cxn modelId="{FB6FB07E-FB2D-4DF2-81E4-42B95CE3527C}" srcId="{3EB5F721-AB28-40DF-8BBB-779C8A6CD5FD}" destId="{19DAFF8C-20DA-4EE5-AB69-37610CA22819}" srcOrd="1" destOrd="0" parTransId="{E61F09C4-9404-4991-AAD4-8B050E86C57E}" sibTransId="{5DDA0278-8AA1-4EC2-A2B5-A5130A068CB3}"/>
    <dgm:cxn modelId="{0051B881-515F-294D-8B11-D671499D281D}" type="presOf" srcId="{320E9C78-6FF7-4D20-971E-4C7063754C0E}" destId="{CB2A93ED-2888-0A49-A194-B176AAA0B4BA}" srcOrd="0" destOrd="0" presId="urn:microsoft.com/office/officeart/2005/8/layout/default"/>
    <dgm:cxn modelId="{C8F82397-193A-0440-8309-6D0D4AE75CB4}" type="presOf" srcId="{C0EAE778-4166-4F1B-8957-A1B6FCD467FB}" destId="{A929373C-6F42-CA48-93A4-C6994C9BB774}" srcOrd="0" destOrd="0" presId="urn:microsoft.com/office/officeart/2005/8/layout/default"/>
    <dgm:cxn modelId="{68BDC89E-DF90-5C42-A98A-3FF4DBE76DE4}" type="presOf" srcId="{F4A52E21-E590-4322-AE7C-784FD56A4A97}" destId="{D852C7D2-5FD0-D744-B804-52CD43C017DD}" srcOrd="0" destOrd="0" presId="urn:microsoft.com/office/officeart/2005/8/layout/default"/>
    <dgm:cxn modelId="{1FAF7CA2-9ED7-4ED5-A03C-A07194E242F2}" srcId="{3EB5F721-AB28-40DF-8BBB-779C8A6CD5FD}" destId="{320E9C78-6FF7-4D20-971E-4C7063754C0E}" srcOrd="4" destOrd="0" parTransId="{88961290-89DF-488C-BF65-9E91E5E96558}" sibTransId="{0B11A217-55B6-4AA1-B705-3A9F6B6AABE0}"/>
    <dgm:cxn modelId="{4CCD52A5-6C56-BF46-B367-EF9EF94B4982}" type="presOf" srcId="{75BAE0D0-0470-47E8-8CAF-BC6B75D3DBEF}" destId="{658B0746-8A37-E345-9C71-CB2A81F59893}" srcOrd="0" destOrd="0" presId="urn:microsoft.com/office/officeart/2005/8/layout/default"/>
    <dgm:cxn modelId="{D77F80AE-EFD9-42A6-A937-3F5D11BAA8BD}" srcId="{3EB5F721-AB28-40DF-8BBB-779C8A6CD5FD}" destId="{F4A52E21-E590-4322-AE7C-784FD56A4A97}" srcOrd="5" destOrd="0" parTransId="{D0D22F37-7628-4059-881D-C2D5647BCFE3}" sibTransId="{25DCFFC2-9105-49EB-B62E-87BDFB139BF1}"/>
    <dgm:cxn modelId="{E3E125B9-417B-4B46-8199-6C88796C4862}" type="presOf" srcId="{19DAFF8C-20DA-4EE5-AB69-37610CA22819}" destId="{B84D162B-FA41-9E42-BC4A-442B87345AAC}" srcOrd="0" destOrd="0" presId="urn:microsoft.com/office/officeart/2005/8/layout/default"/>
    <dgm:cxn modelId="{DA00E9C1-2D42-447F-8CD0-AA3BFC7BD64D}" srcId="{3EB5F721-AB28-40DF-8BBB-779C8A6CD5FD}" destId="{90E2758A-531C-4498-AD91-98B98B9B0FCE}" srcOrd="0" destOrd="0" parTransId="{DFFBCC45-0166-43F2-A824-1A3C23A3A30B}" sibTransId="{DCC6B5ED-7396-477D-9287-1BE99092CCBE}"/>
    <dgm:cxn modelId="{E07814CD-E3C7-3643-9098-A248670CE970}" type="presParOf" srcId="{66F00CC2-E433-9845-A6A6-04C5E73607DB}" destId="{C0C2D357-0745-6441-8727-AF24F33DB817}" srcOrd="0" destOrd="0" presId="urn:microsoft.com/office/officeart/2005/8/layout/default"/>
    <dgm:cxn modelId="{A6382060-5825-9F4A-A0A6-198BCF5B4F71}" type="presParOf" srcId="{66F00CC2-E433-9845-A6A6-04C5E73607DB}" destId="{AF03930D-3E6D-8845-B5E3-8197566E88A2}" srcOrd="1" destOrd="0" presId="urn:microsoft.com/office/officeart/2005/8/layout/default"/>
    <dgm:cxn modelId="{BC1BAA8E-C733-114B-B3B5-28B54B02BD16}" type="presParOf" srcId="{66F00CC2-E433-9845-A6A6-04C5E73607DB}" destId="{B84D162B-FA41-9E42-BC4A-442B87345AAC}" srcOrd="2" destOrd="0" presId="urn:microsoft.com/office/officeart/2005/8/layout/default"/>
    <dgm:cxn modelId="{6B6E9225-D10E-CA48-AE8A-8C21AE9A4326}" type="presParOf" srcId="{66F00CC2-E433-9845-A6A6-04C5E73607DB}" destId="{226358D2-C498-2740-ABE4-E754787EE17C}" srcOrd="3" destOrd="0" presId="urn:microsoft.com/office/officeart/2005/8/layout/default"/>
    <dgm:cxn modelId="{6FB3C14D-CB6F-AC48-B23F-1AA7C6FB3B85}" type="presParOf" srcId="{66F00CC2-E433-9845-A6A6-04C5E73607DB}" destId="{A929373C-6F42-CA48-93A4-C6994C9BB774}" srcOrd="4" destOrd="0" presId="urn:microsoft.com/office/officeart/2005/8/layout/default"/>
    <dgm:cxn modelId="{8B698785-7B83-6742-B75C-1822AF19A563}" type="presParOf" srcId="{66F00CC2-E433-9845-A6A6-04C5E73607DB}" destId="{55D337A0-C809-464E-8966-CD6D69E9C906}" srcOrd="5" destOrd="0" presId="urn:microsoft.com/office/officeart/2005/8/layout/default"/>
    <dgm:cxn modelId="{EF88BFE9-FC46-144C-BD19-46FBE8A8B841}" type="presParOf" srcId="{66F00CC2-E433-9845-A6A6-04C5E73607DB}" destId="{658B0746-8A37-E345-9C71-CB2A81F59893}" srcOrd="6" destOrd="0" presId="urn:microsoft.com/office/officeart/2005/8/layout/default"/>
    <dgm:cxn modelId="{D11968DA-550B-7147-8E2E-14B8B98428BB}" type="presParOf" srcId="{66F00CC2-E433-9845-A6A6-04C5E73607DB}" destId="{8EE68DAD-A9E3-6946-A189-76E2EFF30BFA}" srcOrd="7" destOrd="0" presId="urn:microsoft.com/office/officeart/2005/8/layout/default"/>
    <dgm:cxn modelId="{13F8EB0D-4397-4A4B-8538-4B980539B0D5}" type="presParOf" srcId="{66F00CC2-E433-9845-A6A6-04C5E73607DB}" destId="{CB2A93ED-2888-0A49-A194-B176AAA0B4BA}" srcOrd="8" destOrd="0" presId="urn:microsoft.com/office/officeart/2005/8/layout/default"/>
    <dgm:cxn modelId="{1916B7BE-445E-5D4E-879C-9B140D52A2D5}" type="presParOf" srcId="{66F00CC2-E433-9845-A6A6-04C5E73607DB}" destId="{EE9AE6D3-CDF2-2441-97B9-61C41255780E}" srcOrd="9" destOrd="0" presId="urn:microsoft.com/office/officeart/2005/8/layout/default"/>
    <dgm:cxn modelId="{1F7D6705-6D35-B342-89AF-4B1C434319B8}" type="presParOf" srcId="{66F00CC2-E433-9845-A6A6-04C5E73607DB}" destId="{D852C7D2-5FD0-D744-B804-52CD43C017DD}"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EC265-8C48-40EA-AF9B-CD8B72D0B81D}">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F0609-940A-48E5-980D-E92D0EE5D35F}">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46BAE5-D13E-4507-ADC9-4C16EC7E050F}">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To be taken after each section . </a:t>
          </a:r>
        </a:p>
      </dsp:txBody>
      <dsp:txXfrm>
        <a:off x="1131174" y="4597"/>
        <a:ext cx="5382429" cy="979371"/>
      </dsp:txXfrm>
    </dsp:sp>
    <dsp:sp modelId="{B53989DA-6BFE-49C6-B614-5C14F54930C4}">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0DB60-C71D-4C94-9818-BA3B8A40ADF9}">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59A496-643D-410A-AD5C-B7061F754500}">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Request you to ask the questions in Chat window . </a:t>
          </a:r>
        </a:p>
      </dsp:txBody>
      <dsp:txXfrm>
        <a:off x="1131174" y="1228812"/>
        <a:ext cx="5382429" cy="979371"/>
      </dsp:txXfrm>
    </dsp:sp>
    <dsp:sp modelId="{42F8FC1A-755B-420A-9311-B352DD6CA442}">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3137B5-88A0-4934-A306-CA4F511D0791}">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1A48EC-CD36-4D8D-B01B-2BD3FFB2527C}">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Will respond to them after a logical break point in each topic. </a:t>
          </a:r>
        </a:p>
      </dsp:txBody>
      <dsp:txXfrm>
        <a:off x="1131174" y="2453027"/>
        <a:ext cx="5382429" cy="979371"/>
      </dsp:txXfrm>
    </dsp:sp>
    <dsp:sp modelId="{FF305981-35BD-4B6B-9D85-1E530318B070}">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4AC491-2123-4FF5-8EE7-A7FE831F656D}">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0F6341-4E19-470E-AB24-50F8D68155B1}">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This would make the workshop interesting and approachable . </a:t>
          </a:r>
        </a:p>
      </dsp:txBody>
      <dsp:txXfrm>
        <a:off x="1131174" y="3677241"/>
        <a:ext cx="5382429" cy="979371"/>
      </dsp:txXfrm>
    </dsp:sp>
    <dsp:sp modelId="{57A7DEEE-FC1E-4EA7-90FB-A26C803E5CE1}">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D3B623-444D-4C0F-A3B6-8CFAB25CC5FF}">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F52FC2-43C4-4D90-8930-8674A26B1352}">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Request not to use Phones or get distracted for next 3 hours . </a:t>
          </a:r>
        </a:p>
      </dsp:txBody>
      <dsp:txXfrm>
        <a:off x="1131174" y="4901456"/>
        <a:ext cx="5382429" cy="9793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9628A-969D-4BAF-BCD4-3D31BF1A085A}">
      <dsp:nvSpPr>
        <dsp:cNvPr id="0" name=""/>
        <dsp:cNvSpPr/>
      </dsp:nvSpPr>
      <dsp:spPr>
        <a:xfrm>
          <a:off x="82613" y="908559"/>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4C98AE-3C86-421C-BCC2-1624790E245B}">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D100F4-4A10-4006-BE2B-EB627C680CB0}">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Azure Data Ecosystem – When to use what !</a:t>
          </a:r>
        </a:p>
      </dsp:txBody>
      <dsp:txXfrm>
        <a:off x="1172126" y="908559"/>
        <a:ext cx="2114937" cy="897246"/>
      </dsp:txXfrm>
    </dsp:sp>
    <dsp:sp modelId="{7D32B02D-D7DF-4110-9F83-1BBECCDFE804}">
      <dsp:nvSpPr>
        <dsp:cNvPr id="0" name=""/>
        <dsp:cNvSpPr/>
      </dsp:nvSpPr>
      <dsp:spPr>
        <a:xfrm>
          <a:off x="3655575" y="90855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8CFEAE-F7A2-4AB7-A2F8-9035E7AEB8DA}">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BAD72A-5983-4200-B43A-C3C9AA656CB4}">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Architectural Standards &amp; Best Practices in Azure . </a:t>
          </a:r>
        </a:p>
      </dsp:txBody>
      <dsp:txXfrm>
        <a:off x="4745088" y="908559"/>
        <a:ext cx="2114937" cy="897246"/>
      </dsp:txXfrm>
    </dsp:sp>
    <dsp:sp modelId="{4D4874CB-77A7-4B4C-9243-0B8B35F383D7}">
      <dsp:nvSpPr>
        <dsp:cNvPr id="0" name=""/>
        <dsp:cNvSpPr/>
      </dsp:nvSpPr>
      <dsp:spPr>
        <a:xfrm>
          <a:off x="7228536" y="908559"/>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B61902-9012-44A0-A170-1DE16C2A3308}">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0FC68C-093D-48EA-B1AD-A4D70C730994}">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Hands on Project ready confidence.</a:t>
          </a:r>
        </a:p>
      </dsp:txBody>
      <dsp:txXfrm>
        <a:off x="8318049" y="908559"/>
        <a:ext cx="2114937" cy="897246"/>
      </dsp:txXfrm>
    </dsp:sp>
    <dsp:sp modelId="{F37CFA35-2B9D-4D60-8D67-D1E1A225E73C}">
      <dsp:nvSpPr>
        <dsp:cNvPr id="0" name=""/>
        <dsp:cNvSpPr/>
      </dsp:nvSpPr>
      <dsp:spPr>
        <a:xfrm>
          <a:off x="82613" y="2545532"/>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2A55FD-D28B-4A92-B55B-EC54C87D87E4}">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52DB7A-3A15-46A8-B2CC-6D17734D5B4E}">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Tackling Real world challenges in Azure Data Platform</a:t>
          </a:r>
        </a:p>
      </dsp:txBody>
      <dsp:txXfrm>
        <a:off x="1172126" y="2545532"/>
        <a:ext cx="2114937" cy="897246"/>
      </dsp:txXfrm>
    </dsp:sp>
    <dsp:sp modelId="{665314BC-5766-4DFF-A020-3EE68F6D716B}">
      <dsp:nvSpPr>
        <dsp:cNvPr id="0" name=""/>
        <dsp:cNvSpPr/>
      </dsp:nvSpPr>
      <dsp:spPr>
        <a:xfrm>
          <a:off x="3655575" y="2545532"/>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1CD5E1-4748-45B3-B60C-5ADEE5F13CB7}">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7BEB42-BE04-461C-A600-0DCCEEBB9D26}">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Real world use cases and architectures for huge clients. </a:t>
          </a:r>
        </a:p>
      </dsp:txBody>
      <dsp:txXfrm>
        <a:off x="4745088" y="2545532"/>
        <a:ext cx="2114937" cy="8972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FD64C-4F8A-4E73-9C06-AFBE83DFD281}">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6F1CB7-3493-48F4-928C-C9A68002CD00}">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DF679F-A52F-4D12-8865-B04EDD9D2306}">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dirty="0"/>
            <a:t>Protect the data at rest</a:t>
          </a:r>
        </a:p>
      </dsp:txBody>
      <dsp:txXfrm>
        <a:off x="1131174" y="4597"/>
        <a:ext cx="5382429" cy="979371"/>
      </dsp:txXfrm>
    </dsp:sp>
    <dsp:sp modelId="{E2C8DC62-3D07-40FA-A0E9-70F05FA44571}">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339608-D353-474F-A24A-B658B7351965}">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ACA56B-D73D-4CBC-BAB8-518983E1CB3B}">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dirty="0"/>
            <a:t>Protect the data in transit</a:t>
          </a:r>
        </a:p>
      </dsp:txBody>
      <dsp:txXfrm>
        <a:off x="1131174" y="1228812"/>
        <a:ext cx="5382429" cy="979371"/>
      </dsp:txXfrm>
    </dsp:sp>
    <dsp:sp modelId="{DCC69BE9-81FD-4166-9309-BEAADB54C1C2}">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65767D-8B45-47C6-B62A-6EFCA2734DF8}">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B0A7CB-1A1F-470D-B9B2-A59174439CE1}">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Support browser cross-domain access</a:t>
          </a:r>
        </a:p>
      </dsp:txBody>
      <dsp:txXfrm>
        <a:off x="1131174" y="2453027"/>
        <a:ext cx="5382429" cy="979371"/>
      </dsp:txXfrm>
    </dsp:sp>
    <dsp:sp modelId="{6F15E0EB-E957-4D16-B2EB-92F97D24F8CB}">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F63B14-F2C6-474B-8DDC-4A5144B8568F}">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FB532B-4AE4-43B4-953A-5E7D48376E56}">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Control who can access data</a:t>
          </a:r>
        </a:p>
      </dsp:txBody>
      <dsp:txXfrm>
        <a:off x="1131174" y="3677241"/>
        <a:ext cx="5382429" cy="979371"/>
      </dsp:txXfrm>
    </dsp:sp>
    <dsp:sp modelId="{D1ACF059-2F9D-456B-8399-3573BACB9003}">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019464-DA2D-4B5E-AF8D-844EE7AE7F46}">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041131-73C4-4D55-930B-9072D6F6E8C9}">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Audit storage access</a:t>
          </a:r>
        </a:p>
      </dsp:txBody>
      <dsp:txXfrm>
        <a:off x="1131174" y="4901456"/>
        <a:ext cx="5382429" cy="9793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C2D357-0745-6441-8727-AF24F33DB817}">
      <dsp:nvSpPr>
        <dsp:cNvPr id="0" name=""/>
        <dsp:cNvSpPr/>
      </dsp:nvSpPr>
      <dsp:spPr>
        <a:xfrm>
          <a:off x="0" y="39687"/>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String functions</a:t>
          </a:r>
          <a:r>
            <a:rPr lang="en-US" sz="2800" kern="1200"/>
            <a:t> – concat, substring, replace, indexof etc.</a:t>
          </a:r>
        </a:p>
      </dsp:txBody>
      <dsp:txXfrm>
        <a:off x="0" y="39687"/>
        <a:ext cx="3286125" cy="1971675"/>
      </dsp:txXfrm>
    </dsp:sp>
    <dsp:sp modelId="{B84D162B-FA41-9E42-BC4A-442B87345AAC}">
      <dsp:nvSpPr>
        <dsp:cNvPr id="0" name=""/>
        <dsp:cNvSpPr/>
      </dsp:nvSpPr>
      <dsp:spPr>
        <a:xfrm>
          <a:off x="3614737" y="39687"/>
          <a:ext cx="3286125" cy="19716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Collection functions</a:t>
          </a:r>
          <a:r>
            <a:rPr lang="en-US" sz="2800" kern="1200"/>
            <a:t> – length, union, first, last etc.</a:t>
          </a:r>
        </a:p>
      </dsp:txBody>
      <dsp:txXfrm>
        <a:off x="3614737" y="39687"/>
        <a:ext cx="3286125" cy="1971675"/>
      </dsp:txXfrm>
    </dsp:sp>
    <dsp:sp modelId="{A929373C-6F42-CA48-93A4-C6994C9BB774}">
      <dsp:nvSpPr>
        <dsp:cNvPr id="0" name=""/>
        <dsp:cNvSpPr/>
      </dsp:nvSpPr>
      <dsp:spPr>
        <a:xfrm>
          <a:off x="7229475" y="39687"/>
          <a:ext cx="3286125" cy="19716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Logic functions</a:t>
          </a:r>
          <a:r>
            <a:rPr lang="en-US" sz="2800" kern="1200"/>
            <a:t> – equals, less than, greater than, and, or, not etc.</a:t>
          </a:r>
        </a:p>
      </dsp:txBody>
      <dsp:txXfrm>
        <a:off x="7229475" y="39687"/>
        <a:ext cx="3286125" cy="1971675"/>
      </dsp:txXfrm>
    </dsp:sp>
    <dsp:sp modelId="{658B0746-8A37-E345-9C71-CB2A81F59893}">
      <dsp:nvSpPr>
        <dsp:cNvPr id="0" name=""/>
        <dsp:cNvSpPr/>
      </dsp:nvSpPr>
      <dsp:spPr>
        <a:xfrm>
          <a:off x="0" y="2339975"/>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Conversation functions</a:t>
          </a:r>
          <a:r>
            <a:rPr lang="en-US" sz="2800" kern="1200"/>
            <a:t> – coalesce, xpath, array, int, string, json etc.</a:t>
          </a:r>
        </a:p>
      </dsp:txBody>
      <dsp:txXfrm>
        <a:off x="0" y="2339975"/>
        <a:ext cx="3286125" cy="1971675"/>
      </dsp:txXfrm>
    </dsp:sp>
    <dsp:sp modelId="{CB2A93ED-2888-0A49-A194-B176AAA0B4BA}">
      <dsp:nvSpPr>
        <dsp:cNvPr id="0" name=""/>
        <dsp:cNvSpPr/>
      </dsp:nvSpPr>
      <dsp:spPr>
        <a:xfrm>
          <a:off x="3614737" y="2339975"/>
          <a:ext cx="3286125" cy="19716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Math functions</a:t>
          </a:r>
          <a:r>
            <a:rPr lang="en-US" sz="2800" kern="1200"/>
            <a:t> – add, sub, div, mod, min, max etc.</a:t>
          </a:r>
        </a:p>
      </dsp:txBody>
      <dsp:txXfrm>
        <a:off x="3614737" y="2339975"/>
        <a:ext cx="3286125" cy="1971675"/>
      </dsp:txXfrm>
    </dsp:sp>
    <dsp:sp modelId="{D852C7D2-5FD0-D744-B804-52CD43C017DD}">
      <dsp:nvSpPr>
        <dsp:cNvPr id="0" name=""/>
        <dsp:cNvSpPr/>
      </dsp:nvSpPr>
      <dsp:spPr>
        <a:xfrm>
          <a:off x="7229475" y="2339975"/>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Date functions</a:t>
          </a:r>
          <a:r>
            <a:rPr lang="en-US" sz="2800" kern="1200"/>
            <a:t> – utcnow, addminutes, addhours, format etc.</a:t>
          </a:r>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E6291E-D864-4A47-AA7E-B867109C335B}" type="datetimeFigureOut">
              <a:rPr lang="en-US" smtClean="0"/>
              <a:t>6/11/19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9C0A3-2F47-C844-87B3-91F4A72A482D}" type="slidenum">
              <a:rPr lang="en-US" smtClean="0"/>
              <a:t>‹#›</a:t>
            </a:fld>
            <a:endParaRPr lang="en-US"/>
          </a:p>
        </p:txBody>
      </p:sp>
    </p:spTree>
    <p:extLst>
      <p:ext uri="{BB962C8B-B14F-4D97-AF65-F5344CB8AC3E}">
        <p14:creationId xmlns:p14="http://schemas.microsoft.com/office/powerpoint/2010/main" val="1247963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bbc.com/news/business-1661104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a:t>
            </a:fld>
            <a:endParaRPr lang="en-US"/>
          </a:p>
        </p:txBody>
      </p:sp>
    </p:spTree>
    <p:extLst>
      <p:ext uri="{BB962C8B-B14F-4D97-AF65-F5344CB8AC3E}">
        <p14:creationId xmlns:p14="http://schemas.microsoft.com/office/powerpoint/2010/main" val="3252081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how Azure data Lake fits into analytics scenarios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3818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how the previous scenario can fir into a concrete scenario for retail sector .</a:t>
            </a:r>
          </a:p>
          <a:p>
            <a:r>
              <a:rPr lang="en-US"/>
              <a:t>Here we use ADLS as store to where </a:t>
            </a:r>
            <a:r>
              <a:rPr lang="en-US" err="1"/>
              <a:t>dat</a:t>
            </a:r>
            <a:r>
              <a:rPr lang="en-US"/>
              <a:t> is uploaded from on-premise HDFS cluster and it </a:t>
            </a:r>
            <a:r>
              <a:rPr lang="en-US" err="1"/>
              <a:t>analysed</a:t>
            </a:r>
            <a:r>
              <a:rPr lang="en-US"/>
              <a:t> to extract additional insight using machine learning techniques</a:t>
            </a:r>
          </a:p>
          <a:p>
            <a:r>
              <a:rPr lang="en-US"/>
              <a:t>To do fraud prediction or customer segmentation. The data can then be </a:t>
            </a:r>
            <a:r>
              <a:rPr lang="en-US" err="1"/>
              <a:t>suploaded</a:t>
            </a:r>
            <a:r>
              <a:rPr lang="en-US"/>
              <a:t> to SQL data </a:t>
            </a:r>
            <a:r>
              <a:rPr lang="en-US" err="1"/>
              <a:t>warehose</a:t>
            </a:r>
            <a:r>
              <a:rPr lang="en-US"/>
              <a:t> to which various clients connect to </a:t>
            </a:r>
            <a:r>
              <a:rPr lang="en-US" err="1"/>
              <a:t>conume</a:t>
            </a:r>
            <a:r>
              <a:rPr lang="en-US"/>
              <a:t>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5070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have a look at the Data Lake Store service in more detail</a:t>
            </a:r>
            <a:endParaRPr lang="es-ES"/>
          </a:p>
        </p:txBody>
      </p:sp>
      <p:sp>
        <p:nvSpPr>
          <p:cNvPr id="4" name="Slide Number Placeholder 3"/>
          <p:cNvSpPr>
            <a:spLocks noGrp="1"/>
          </p:cNvSpPr>
          <p:nvPr>
            <p:ph type="sldNum" sz="quarter" idx="10"/>
          </p:nvPr>
        </p:nvSpPr>
        <p:spPr/>
        <p:txBody>
          <a:bodyPr/>
          <a:lstStyle/>
          <a:p>
            <a:fld id="{4D0B7A8B-3804-471E-A88F-356D9F587977}" type="slidenum">
              <a:rPr lang="en-US" smtClean="0"/>
              <a:t>24</a:t>
            </a:fld>
            <a:endParaRPr lang="en-US"/>
          </a:p>
        </p:txBody>
      </p:sp>
    </p:spTree>
    <p:extLst>
      <p:ext uri="{BB962C8B-B14F-4D97-AF65-F5344CB8AC3E}">
        <p14:creationId xmlns:p14="http://schemas.microsoft.com/office/powerpoint/2010/main" val="1801799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a:t>:</a:t>
            </a:r>
            <a:r>
              <a:rPr lang="en-US" baseline="0"/>
              <a:t> This is the introductory slide for Azure Data Lake Store.</a:t>
            </a:r>
          </a:p>
          <a:p>
            <a:endParaRPr lang="en-US"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a:t>Talking Points: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Microsoft describes Data Lake Store as a “hyper-scale repository for big data analytic workloads.” </a:t>
            </a:r>
            <a:r>
              <a:rPr lang="en-US" b="0" baseline="0"/>
              <a:t>Azure Data Lake Store is an enterprise wide hyper-scale repository for big data analytic workloads.</a:t>
            </a:r>
          </a:p>
          <a:p>
            <a:pPr marL="171450" lvl="0" indent="-171450">
              <a:buFont typeface="Arial" panose="020B0604020202020204" pitchFamily="34" charset="0"/>
              <a:buChar char="•"/>
            </a:pPr>
            <a:r>
              <a:rPr lang="en-US" b="1" baseline="0"/>
              <a:t>Any Data - </a:t>
            </a:r>
            <a:r>
              <a:rPr lang="en-US" b="0" baseline="0"/>
              <a:t>This lets you store all of your data and analyze them in their native format.</a:t>
            </a:r>
          </a:p>
          <a:p>
            <a:pPr marL="171450" lvl="0" indent="-171450">
              <a:buFont typeface="Arial" panose="020B0604020202020204" pitchFamily="34" charset="0"/>
              <a:buChar char="•"/>
            </a:pPr>
            <a:r>
              <a:rPr lang="en-US" b="1" baseline="0"/>
              <a:t>Hadoop File System - </a:t>
            </a:r>
            <a:r>
              <a:rPr lang="en-US" b="0" baseline="0"/>
              <a:t>Azure Data Lake Store is a Hadoop file system which is compatible with HDFS and works with the Hadoop ecosystem.</a:t>
            </a:r>
          </a:p>
          <a:p>
            <a:pPr marL="171450" lvl="0" indent="-171450">
              <a:buFont typeface="Arial" panose="020B0604020202020204" pitchFamily="34" charset="0"/>
              <a:buChar char="•"/>
            </a:pPr>
            <a:r>
              <a:rPr lang="en-US" b="1" baseline="0"/>
              <a:t>Enterprise Grade - </a:t>
            </a:r>
            <a:r>
              <a:rPr lang="en-US" b="0" baseline="0"/>
              <a:t>Azure Data Lake Store provides industry standard availability and reliability and also provides enterprise grade security for all data.</a:t>
            </a:r>
          </a:p>
          <a:p>
            <a:pPr marL="171450" lvl="0" indent="-171450">
              <a:buFont typeface="Arial" panose="020B0604020202020204" pitchFamily="34" charset="0"/>
              <a:buChar char="•"/>
            </a:pPr>
            <a:r>
              <a:rPr lang="en-US" b="1" baseline="0"/>
              <a:t>Scale - </a:t>
            </a:r>
            <a:r>
              <a:rPr lang="en-US" b="0" baseline="0"/>
              <a:t> Azure Data Lake Store provides unlimited storage and is suitable for storing a variety of data.</a:t>
            </a:r>
          </a:p>
          <a:p>
            <a:pPr marL="171450" lvl="0" indent="-171450">
              <a:buFont typeface="Arial" panose="020B0604020202020204" pitchFamily="34" charset="0"/>
              <a:buChar char="•"/>
            </a:pPr>
            <a:r>
              <a:rPr lang="en-US" b="1" baseline="0"/>
              <a:t>Performance - </a:t>
            </a:r>
            <a:r>
              <a:rPr lang="en-US" b="0" baseline="0"/>
              <a:t>Azure Data Lake Store</a:t>
            </a:r>
            <a:r>
              <a:rPr lang="en-US" b="1" baseline="0"/>
              <a:t> </a:t>
            </a:r>
            <a:r>
              <a:rPr lang="en-US" b="0" baseline="0"/>
              <a:t>is built for running large scale analytic systems that require massive throughput to query and analyze large amounts of data.</a:t>
            </a:r>
            <a:endParaRPr lang="en-US" b="1"/>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41126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568" eaLnBrk="0" fontAlgn="base" hangingPunct="0">
              <a:lnSpc>
                <a:spcPct val="100000"/>
              </a:lnSpc>
              <a:spcBef>
                <a:spcPct val="30000"/>
              </a:spcBef>
              <a:spcAft>
                <a:spcPct val="0"/>
              </a:spcAft>
              <a:defRPr/>
            </a:pPr>
            <a:r>
              <a:rPr lang="en-US"/>
              <a:t>Motivation – explain that ALS Store is Load Transform and Extract rather than ETL. You essentially postpone the schema definition until the extraction time.</a:t>
            </a:r>
          </a:p>
          <a:p>
            <a:pPr defTabSz="949568" eaLnBrk="0" fontAlgn="base" hangingPunct="0">
              <a:lnSpc>
                <a:spcPct val="100000"/>
              </a:lnSpc>
              <a:spcBef>
                <a:spcPct val="30000"/>
              </a:spcBef>
              <a:spcAft>
                <a:spcPct val="0"/>
              </a:spcAft>
              <a:defRPr/>
            </a:pPr>
            <a:endParaRPr lang="en-US"/>
          </a:p>
          <a:p>
            <a:pPr defTabSz="949568" eaLnBrk="0" fontAlgn="base" hangingPunct="0">
              <a:lnSpc>
                <a:spcPct val="100000"/>
              </a:lnSpc>
              <a:spcBef>
                <a:spcPct val="30000"/>
              </a:spcBef>
              <a:spcAft>
                <a:spcPct val="0"/>
              </a:spcAft>
              <a:defRPr/>
            </a:pPr>
            <a:r>
              <a:rPr lang="en-US"/>
              <a:t>A</a:t>
            </a:r>
            <a:r>
              <a:rPr lang="en-US" baseline="0"/>
              <a:t> d</a:t>
            </a:r>
            <a:r>
              <a:rPr lang="en-US"/>
              <a:t>ata lake is an </a:t>
            </a:r>
            <a:r>
              <a:rPr lang="en-US" sz="1200"/>
              <a:t>enterprise wide repository of every type of data collected in a single place. Data of all types can be arbitrarily stored in the data lake prior to any formal definition of requirements or schema for the purposes of operational and exploratory analytics. Advanced analytics can be done using Hadoop, Machine Learning tools, or </a:t>
            </a:r>
            <a:r>
              <a:rPr lang="en-US" sz="1200">
                <a:latin typeface="+mn-lt"/>
                <a:ea typeface="MS PGothic" panose="020B0600070205080204" pitchFamily="34" charset="-128"/>
                <a:cs typeface="ＭＳ Ｐゴシック" charset="0"/>
              </a:rPr>
              <a:t>act as a lower cost data preparation location prior to moving curated data into a data warehouse. In these cases, customers would load data into the data lake prior to defining any transformation logic.</a:t>
            </a:r>
            <a:endParaRPr lang="en-US" sz="1200"/>
          </a:p>
          <a:p>
            <a:pPr defTabSz="949568" eaLnBrk="0" fontAlgn="base" hangingPunct="0">
              <a:lnSpc>
                <a:spcPct val="100000"/>
              </a:lnSpc>
              <a:spcBef>
                <a:spcPct val="30000"/>
              </a:spcBef>
              <a:spcAft>
                <a:spcPct val="0"/>
              </a:spcAft>
              <a:defRPr/>
            </a:pPr>
            <a:endParaRPr lang="en-US" sz="1200"/>
          </a:p>
          <a:p>
            <a:pPr defTabSz="949568" eaLnBrk="0" fontAlgn="base" hangingPunct="0">
              <a:lnSpc>
                <a:spcPct val="100000"/>
              </a:lnSpc>
              <a:spcBef>
                <a:spcPct val="30000"/>
              </a:spcBef>
              <a:spcAft>
                <a:spcPct val="0"/>
              </a:spcAft>
              <a:defRPr/>
            </a:pPr>
            <a:r>
              <a:rPr lang="en-US" sz="1200"/>
              <a:t>This is bottom up because data is collected first and the data itself gives you the insight and helps derive conclusions or predictive models.</a:t>
            </a:r>
          </a:p>
          <a:p>
            <a:endParaRPr lang="it-IT"/>
          </a:p>
        </p:txBody>
      </p:sp>
      <p:sp>
        <p:nvSpPr>
          <p:cNvPr id="4" name="Slide Number Placeholder 3"/>
          <p:cNvSpPr>
            <a:spLocks noGrp="1"/>
          </p:cNvSpPr>
          <p:nvPr>
            <p:ph type="sldNum" sz="quarter" idx="10"/>
          </p:nvPr>
        </p:nvSpPr>
        <p:spPr/>
        <p:txBody>
          <a:bodyPr/>
          <a:lstStyle/>
          <a:p>
            <a:fld id="{4D0B7A8B-3804-471E-A88F-356D9F587977}" type="slidenum">
              <a:rPr lang="en-US" smtClean="0"/>
              <a:t>26</a:t>
            </a:fld>
            <a:endParaRPr lang="en-US"/>
          </a:p>
        </p:txBody>
      </p:sp>
    </p:spTree>
    <p:extLst>
      <p:ext uri="{BB962C8B-B14F-4D97-AF65-F5344CB8AC3E}">
        <p14:creationId xmlns:p14="http://schemas.microsoft.com/office/powerpoint/2010/main" val="660746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b="1" baseline="0"/>
              <a:t> </a:t>
            </a:r>
            <a:r>
              <a:rPr lang="en-US" b="0" baseline="0"/>
              <a:t>This slide shows how Azure Data Lake supports unlimited storage.</a:t>
            </a:r>
          </a:p>
          <a:p>
            <a:endParaRPr lang="en-US" b="0" baseline="0"/>
          </a:p>
          <a:p>
            <a:r>
              <a:rPr lang="en-US" b="1" baseline="0"/>
              <a:t>Talking Points: </a:t>
            </a:r>
          </a:p>
          <a:p>
            <a:pPr marL="171450" indent="-171450">
              <a:buFont typeface="Arial" panose="020B0604020202020204" pitchFamily="34" charset="0"/>
              <a:buChar char="•"/>
            </a:pPr>
            <a:r>
              <a:rPr lang="en-US" b="0" baseline="0"/>
              <a:t>Azure Data Lake Store provides unlimited storage and is suitable for storing a variety of data for analytics. </a:t>
            </a:r>
          </a:p>
          <a:p>
            <a:pPr marL="171450" indent="-171450">
              <a:buFont typeface="Arial" panose="020B0604020202020204" pitchFamily="34" charset="0"/>
              <a:buChar char="•"/>
            </a:pPr>
            <a:r>
              <a:rPr lang="en-US" sz="1200"/>
              <a:t>Azure Data Lake has unbounded scale with no limits to how much data can be stored in a single account.  </a:t>
            </a:r>
          </a:p>
          <a:p>
            <a:pPr marL="171450" indent="-171450">
              <a:buFont typeface="Arial" panose="020B0604020202020204" pitchFamily="34" charset="0"/>
              <a:buChar char="•"/>
            </a:pPr>
            <a:r>
              <a:rPr lang="en-US" sz="1200"/>
              <a:t>While other cloud storage offerings might restrict individual file sizes to 5 terabytes, Azure Data Lake can store very large files in the petabytes (200x larger) with immediate read/write access and high throughput useful for scenarios like high resolution videos, scientific, medical, large backup data, event streams, web logs, </a:t>
            </a:r>
            <a:r>
              <a:rPr lang="en-US" sz="1200" err="1"/>
              <a:t>IoT</a:t>
            </a:r>
            <a:r>
              <a:rPr lang="en-US" sz="1200"/>
              <a:t> scenarios, and more. </a:t>
            </a:r>
          </a:p>
          <a:p>
            <a:pPr marL="171450" indent="-171450">
              <a:buFont typeface="Arial" panose="020B0604020202020204" pitchFamily="34" charset="0"/>
              <a:buChar char="•"/>
            </a:pPr>
            <a:r>
              <a:rPr lang="en-US" sz="1200"/>
              <a:t>Everything can be collected and stored in Azure Data Lake without restriction or prior understanding of business requirements. </a:t>
            </a:r>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55266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Setting Up: https://azure.microsoft.com/en-us/documentation/articles/data-factory-build-your-first-pipeline/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6/11/19 9:56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3952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LAB 2: </a:t>
            </a:r>
          </a:p>
          <a:p>
            <a:pPr marL="228600" indent="-228600">
              <a:buFont typeface="+mj-lt"/>
              <a:buAutoNum type="arabicPeriod"/>
            </a:pPr>
            <a:r>
              <a:rPr lang="en-US" dirty="0"/>
              <a:t>Open the file StudentWorkbook.txt </a:t>
            </a:r>
          </a:p>
          <a:p>
            <a:pPr marL="228600" indent="-228600">
              <a:buFont typeface="+mj-lt"/>
              <a:buAutoNum type="arabicPeriod"/>
            </a:pPr>
            <a:r>
              <a:rPr lang="en-US" dirty="0"/>
              <a:t>Complete Lab 2</a:t>
            </a:r>
          </a:p>
          <a:p>
            <a:pPr marL="228600" indent="-228600">
              <a:buFont typeface="+mj-lt"/>
              <a:buAutoNum type="arabicPeriod"/>
            </a:pPr>
            <a:endParaRPr lang="en-US" dirty="0"/>
          </a:p>
          <a:p>
            <a:pPr marL="228600" indent="-228600">
              <a:buFont typeface="+mj-lt"/>
              <a:buAutoNum type="arabicPeriod"/>
            </a:pPr>
            <a:r>
              <a:rPr lang="en-US" dirty="0"/>
              <a:t>Overview: https://azure.microsoft.com/en-us/documentation/articles/data-factory-build-your-first-pipeline/ </a:t>
            </a:r>
          </a:p>
          <a:p>
            <a:pPr marL="228600" indent="-228600">
              <a:buFont typeface="+mj-lt"/>
              <a:buAutoNum type="arabicPeriod"/>
            </a:pPr>
            <a:r>
              <a:rPr lang="en-US" dirty="0"/>
              <a:t>Using the Portal: https://azure.microsoft.com/en-us/documentation/articles/data-factory-build-your-first-pipeline-using-editor/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6/11/19 9:56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9516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Learning Path: https://azure.microsoft.com/en-us/documentation/articles/data-factory-introduction/</a:t>
            </a:r>
          </a:p>
          <a:p>
            <a:pPr marL="228600" indent="-228600">
              <a:buFont typeface="+mj-lt"/>
              <a:buAutoNum type="arabicPeriod"/>
            </a:pPr>
            <a:r>
              <a:rPr lang="en-US" dirty="0"/>
              <a:t>Full Tutorial: https://azure.microsoft.com/en-us/documentation/articles/data-factory-build-your-first-pipeline/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6/11/19 9:56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0657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https://azure.microsoft.com/en-us/documentation/articles/data-factory-build-your-first-pipeline-using-powershell/</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6/11/19 9:56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7190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900" kern="1200" dirty="0">
                <a:solidFill>
                  <a:schemeClr val="tx1"/>
                </a:solidFill>
                <a:effectLst/>
                <a:latin typeface="Segoe UI Light" pitchFamily="34" charset="0"/>
                <a:ea typeface="+mn-ea"/>
                <a:cs typeface="+mn-cs"/>
              </a:rPr>
              <a:t>Compared to the past, what’s unique about the disruption happening today is its pace. During past revolutions, firms had many years, even decades, to adapt. Today, that is no longer the case. One indicator of just how fast the landscape is changing is the longevity of companies on the S&amp;P 500, an index of leading US companies.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A hundred years ago, the average lifespan of a company listed on the S&amp;P 500 was </a:t>
            </a:r>
            <a:r>
              <a:rPr lang="en-US" sz="900" b="1" kern="1200" dirty="0">
                <a:solidFill>
                  <a:schemeClr val="tx1"/>
                </a:solidFill>
                <a:effectLst/>
                <a:latin typeface="Segoe UI Light" pitchFamily="34" charset="0"/>
                <a:ea typeface="+mn-ea"/>
                <a:cs typeface="+mn-cs"/>
              </a:rPr>
              <a:t>67 years</a:t>
            </a:r>
            <a:r>
              <a:rPr lang="en-US" sz="900" kern="1200" dirty="0">
                <a:solidFill>
                  <a:schemeClr val="tx1"/>
                </a:solidFill>
                <a:effectLst/>
                <a:latin typeface="Segoe UI Light" pitchFamily="34" charset="0"/>
                <a:ea typeface="+mn-ea"/>
                <a:cs typeface="+mn-cs"/>
              </a:rPr>
              <a:t>. Today, that average lifespan has decreased to just </a:t>
            </a:r>
            <a:r>
              <a:rPr lang="en-US" sz="900" b="1" kern="1200" dirty="0">
                <a:solidFill>
                  <a:schemeClr val="tx1"/>
                </a:solidFill>
                <a:effectLst/>
                <a:latin typeface="Segoe UI Light" pitchFamily="34" charset="0"/>
                <a:ea typeface="+mn-ea"/>
                <a:cs typeface="+mn-cs"/>
              </a:rPr>
              <a:t>15 years</a:t>
            </a:r>
            <a:r>
              <a:rPr lang="en-US" sz="900" kern="1200" dirty="0">
                <a:solidFill>
                  <a:schemeClr val="tx1"/>
                </a:solidFill>
                <a:effectLst/>
                <a:latin typeface="Segoe UI Light" pitchFamily="34" charset="0"/>
                <a:ea typeface="+mn-ea"/>
                <a:cs typeface="+mn-cs"/>
              </a:rPr>
              <a:t>.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Experts predict that in the next decade, </a:t>
            </a:r>
            <a:r>
              <a:rPr lang="en-US" sz="900" b="1" kern="1200" dirty="0">
                <a:solidFill>
                  <a:schemeClr val="tx1"/>
                </a:solidFill>
                <a:effectLst/>
                <a:latin typeface="Segoe UI Light" pitchFamily="34" charset="0"/>
                <a:ea typeface="+mn-ea"/>
                <a:cs typeface="+mn-cs"/>
              </a:rPr>
              <a:t>only 25% </a:t>
            </a:r>
            <a:r>
              <a:rPr lang="en-US" sz="900" kern="1200" dirty="0">
                <a:solidFill>
                  <a:schemeClr val="tx1"/>
                </a:solidFill>
                <a:effectLst/>
                <a:latin typeface="Segoe UI Light" pitchFamily="34" charset="0"/>
                <a:ea typeface="+mn-ea"/>
                <a:cs typeface="+mn-cs"/>
              </a:rPr>
              <a:t>of the companies currently listed on the S&amp;P 500 will remain there, and the other </a:t>
            </a:r>
            <a:r>
              <a:rPr lang="en-US" sz="900" b="1" kern="1200" dirty="0">
                <a:solidFill>
                  <a:schemeClr val="tx1"/>
                </a:solidFill>
                <a:effectLst/>
                <a:latin typeface="Segoe UI Light" pitchFamily="34" charset="0"/>
                <a:ea typeface="+mn-ea"/>
                <a:cs typeface="+mn-cs"/>
              </a:rPr>
              <a:t>75% will be replaced </a:t>
            </a:r>
            <a:r>
              <a:rPr lang="en-US" sz="900" kern="1200" dirty="0">
                <a:solidFill>
                  <a:schemeClr val="tx1"/>
                </a:solidFill>
                <a:effectLst/>
                <a:latin typeface="Segoe UI Light" pitchFamily="34" charset="0"/>
                <a:ea typeface="+mn-ea"/>
                <a:cs typeface="+mn-cs"/>
              </a:rPr>
              <a:t>by new companies. </a:t>
            </a:r>
          </a:p>
          <a:p>
            <a:pPr lvl="0" fontAlgn="ctr"/>
            <a:endParaRPr lang="en-US" sz="900" b="1" baseline="0" dirty="0"/>
          </a:p>
          <a:p>
            <a:pPr lvl="0" fontAlgn="ctr"/>
            <a:r>
              <a:rPr lang="en-US" sz="900" b="0" kern="1200" dirty="0">
                <a:solidFill>
                  <a:schemeClr val="tx1"/>
                </a:solidFill>
                <a:effectLst/>
                <a:latin typeface="Segoe UI Light" pitchFamily="34" charset="0"/>
                <a:ea typeface="+mn-ea"/>
                <a:cs typeface="+mn-cs"/>
              </a:rPr>
              <a:t>The bottom line is, today’s organizations must adapt quickly to change, using new technologies that fuel competitive advantage, or risk getting left behind. </a:t>
            </a:r>
          </a:p>
          <a:p>
            <a:pPr lvl="0" fontAlgn="ctr"/>
            <a:endParaRPr lang="en-US" sz="1200" b="0" kern="1200" baseline="0" dirty="0">
              <a:solidFill>
                <a:schemeClr val="tx1"/>
              </a:solidFill>
              <a:effectLst/>
              <a:latin typeface="Segoe UI Light"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b="1" baseline="0" dirty="0"/>
              <a:t> </a:t>
            </a:r>
            <a:r>
              <a:rPr lang="en-US" sz="1200" dirty="0">
                <a:solidFill>
                  <a:schemeClr val="bg1"/>
                </a:solidFill>
                <a:latin typeface="Segoe UI" panose="020B0502040204020203" pitchFamily="34" charset="0"/>
                <a:ea typeface="Segoe UI" panose="020B0502040204020203" pitchFamily="34" charset="0"/>
                <a:cs typeface="Times New Roman" panose="02020603050405020304" pitchFamily="18" charset="0"/>
              </a:rPr>
              <a:t>-------------------------------------------</a:t>
            </a:r>
            <a:endParaRPr lang="en-US" sz="1200" b="1" kern="1200" dirty="0">
              <a:solidFill>
                <a:schemeClr val="tx1"/>
              </a:solidFill>
              <a:effectLst/>
              <a:latin typeface="Segoe UI Light" pitchFamily="34" charset="0"/>
              <a:ea typeface="+mn-ea"/>
              <a:cs typeface="+mn-cs"/>
            </a:endParaRPr>
          </a:p>
          <a:p>
            <a:pPr lvl="0" fontAlgn="ctr"/>
            <a:r>
              <a:rPr lang="en-US" sz="1200" b="1" i="1" kern="1200" dirty="0">
                <a:solidFill>
                  <a:schemeClr val="tx1"/>
                </a:solidFill>
                <a:effectLst/>
                <a:latin typeface="Segoe UI Light" pitchFamily="34" charset="0"/>
                <a:ea typeface="+mn-ea"/>
                <a:cs typeface="+mn-cs"/>
              </a:rPr>
              <a:t>Statistics source: </a:t>
            </a:r>
          </a:p>
          <a:p>
            <a:pPr lvl="0" fontAlgn="ctr"/>
            <a:r>
              <a:rPr lang="en-US" sz="1200" b="1" kern="1200" dirty="0">
                <a:solidFill>
                  <a:schemeClr val="tx1"/>
                </a:solidFill>
                <a:effectLst/>
                <a:latin typeface="Segoe UI Light" pitchFamily="34" charset="0"/>
                <a:ea typeface="+mn-ea"/>
                <a:cs typeface="+mn-cs"/>
              </a:rPr>
              <a:t>BBC, 2012, quoting Richard Foster</a:t>
            </a:r>
            <a:r>
              <a:rPr lang="en-US" sz="1200" kern="1200" dirty="0">
                <a:solidFill>
                  <a:schemeClr val="tx1"/>
                </a:solidFill>
                <a:effectLst/>
                <a:latin typeface="Segoe UI Light" pitchFamily="34" charset="0"/>
                <a:ea typeface="+mn-ea"/>
                <a:cs typeface="+mn-cs"/>
              </a:rPr>
              <a:t> - </a:t>
            </a:r>
            <a:r>
              <a:rPr lang="en-US" sz="1200" u="sng" kern="1200" dirty="0">
                <a:solidFill>
                  <a:schemeClr val="tx1"/>
                </a:solidFill>
                <a:effectLst/>
                <a:latin typeface="Segoe UI Light" pitchFamily="34" charset="0"/>
                <a:ea typeface="+mn-ea"/>
                <a:cs typeface="+mn-cs"/>
                <a:hlinkClick r:id="rId3"/>
              </a:rPr>
              <a:t>http://www.bbc.com/news/business-16611040</a:t>
            </a:r>
            <a:endParaRPr lang="en-US" sz="1400" kern="1200" dirty="0">
              <a:solidFill>
                <a:schemeClr val="tx1"/>
              </a:solidFill>
              <a:effectLst/>
              <a:latin typeface="Segoe UI Light" pitchFamily="34" charset="0"/>
              <a:ea typeface="+mn-ea"/>
              <a:cs typeface="+mn-cs"/>
            </a:endParaRPr>
          </a:p>
          <a:p>
            <a:r>
              <a:rPr lang="en-US" sz="1400" kern="1200" dirty="0">
                <a:solidFill>
                  <a:schemeClr val="tx1"/>
                </a:solidFill>
                <a:effectLst/>
                <a:latin typeface="Segoe UI Light" pitchFamily="34" charset="0"/>
                <a:ea typeface="+mn-ea"/>
                <a:cs typeface="+mn-cs"/>
              </a:rPr>
              <a:t>"</a:t>
            </a:r>
            <a:r>
              <a:rPr lang="en-US" sz="1200" kern="1200" dirty="0">
                <a:solidFill>
                  <a:schemeClr val="tx1"/>
                </a:solidFill>
                <a:effectLst/>
                <a:latin typeface="Segoe UI Light" pitchFamily="34" charset="0"/>
                <a:ea typeface="+mn-ea"/>
                <a:cs typeface="+mn-cs"/>
              </a:rPr>
              <a:t>The average lifespan of a company listed in the S&amp;P 500 index of leading US companies has decreased by more than 50 years in the last century, from </a:t>
            </a:r>
            <a:r>
              <a:rPr lang="en-US" sz="1200" b="1" kern="1200" dirty="0">
                <a:solidFill>
                  <a:schemeClr val="tx1"/>
                </a:solidFill>
                <a:effectLst/>
                <a:latin typeface="Segoe UI Light" pitchFamily="34" charset="0"/>
                <a:ea typeface="+mn-ea"/>
                <a:cs typeface="+mn-cs"/>
              </a:rPr>
              <a:t>67 years in the 1920s to just 15 years today</a:t>
            </a:r>
            <a:r>
              <a:rPr lang="en-US" sz="1200" kern="1200" dirty="0">
                <a:solidFill>
                  <a:schemeClr val="tx1"/>
                </a:solidFill>
                <a:effectLst/>
                <a:latin typeface="Segoe UI Light" pitchFamily="34" charset="0"/>
                <a:ea typeface="+mn-ea"/>
                <a:cs typeface="+mn-cs"/>
              </a:rPr>
              <a:t>, according to Professor Richard Foster from Yale University. Professor Foster estimates that by 2020, more than three-quarters of the S&amp;P 500 will be companies that we have not heard of yet." </a:t>
            </a:r>
            <a:endParaRPr lang="en-US" sz="900" dirty="0"/>
          </a:p>
          <a:p>
            <a:pPr lvl="0" fontAlgn="ct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7988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Overview: https://azure.microsoft.com/en-us/documentation/articles/data-factory-build-your-first-pipeline/ </a:t>
            </a:r>
          </a:p>
          <a:p>
            <a:pPr marL="228600" indent="-228600">
              <a:buFont typeface="+mj-lt"/>
              <a:buAutoNum type="arabicPeriod"/>
            </a:pPr>
            <a:r>
              <a:rPr lang="en-US" dirty="0"/>
              <a:t>Using the Portal: https://azure.microsoft.com/en-us/documentation/articles/data-factory-build-your-first-pipeline-using-editor/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6/11/19 9:56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8910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Образ слайда 1"/>
          <p:cNvSpPr>
            <a:spLocks noGrp="1" noRot="1" noChangeAspect="1"/>
          </p:cNvSpPr>
          <p:nvPr>
            <p:ph type="sldImg"/>
          </p:nvPr>
        </p:nvSpPr>
        <p:spPr bwMode="auto">
          <a:noFill/>
          <a:ln>
            <a:solidFill>
              <a:srgbClr val="000000"/>
            </a:solidFill>
            <a:miter lim="800000"/>
            <a:headEnd/>
            <a:tailEnd/>
          </a:ln>
        </p:spPr>
      </p:sp>
      <p:sp>
        <p:nvSpPr>
          <p:cNvPr id="3" name="Заметки 2"/>
          <p:cNvSpPr>
            <a:spLocks noGrp="1"/>
          </p:cNvSpPr>
          <p:nvPr>
            <p:ph type="body" idx="1"/>
          </p:nvPr>
        </p:nvSpPr>
        <p:spPr/>
        <p:txBody>
          <a:bodyPr wrap="square" numCol="1" anchor="t" anchorCtr="0" compatLnSpc="1">
            <a:prstTxWarp prst="textNoShape">
              <a:avLst/>
            </a:prstTxWarp>
          </a:bodyPr>
          <a:lstStyle/>
          <a:p>
            <a:pPr eaLnBrk="1" hangingPunct="1">
              <a:spcBef>
                <a:spcPct val="0"/>
              </a:spcBef>
            </a:pPr>
            <a:r>
              <a:rPr lang="en-US" dirty="0"/>
              <a:t>We have four main concepts. </a:t>
            </a:r>
          </a:p>
          <a:p>
            <a:pPr eaLnBrk="1" hangingPunct="1">
              <a:spcBef>
                <a:spcPct val="0"/>
              </a:spcBef>
              <a:buFontTx/>
              <a:buChar char="•"/>
            </a:pPr>
            <a:r>
              <a:rPr lang="en-US" dirty="0"/>
              <a:t>First.      Dataset is data source</a:t>
            </a:r>
          </a:p>
          <a:p>
            <a:pPr eaLnBrk="1" hangingPunct="1">
              <a:spcBef>
                <a:spcPct val="0"/>
              </a:spcBef>
              <a:buFontTx/>
              <a:buChar char="•"/>
            </a:pPr>
            <a:r>
              <a:rPr lang="en-US" dirty="0"/>
              <a:t>Second.   Activity.   It’s actions to perform on your data</a:t>
            </a:r>
          </a:p>
          <a:p>
            <a:pPr eaLnBrk="1" hangingPunct="1">
              <a:spcBef>
                <a:spcPct val="0"/>
              </a:spcBef>
              <a:buFontTx/>
              <a:buChar char="•"/>
            </a:pPr>
            <a:r>
              <a:rPr lang="en-US" dirty="0"/>
              <a:t>Third.      Pipeline. It’s a grouping of logically related activities</a:t>
            </a:r>
          </a:p>
          <a:p>
            <a:pPr eaLnBrk="1" hangingPunct="1">
              <a:spcBef>
                <a:spcPct val="0"/>
              </a:spcBef>
              <a:buFontTx/>
              <a:buChar char="•"/>
            </a:pPr>
            <a:r>
              <a:rPr lang="en-US" dirty="0"/>
              <a:t>And finally. Linked services are computing environment or external resource. For example  It’ s Hive, Machine Learning, stored procedure</a:t>
            </a:r>
          </a:p>
          <a:p>
            <a:pPr eaLnBrk="1" hangingPunct="1">
              <a:spcBef>
                <a:spcPct val="0"/>
              </a:spcBef>
            </a:pPr>
            <a:r>
              <a:rPr lang="en-US" dirty="0"/>
              <a:t>Let’s look at   these concepts</a:t>
            </a:r>
            <a:r>
              <a:rPr lang="ru-RU" dirty="0"/>
              <a:t> </a:t>
            </a:r>
            <a:r>
              <a:rPr lang="en-US" dirty="0"/>
              <a:t>in more detail</a:t>
            </a:r>
            <a:endParaRPr lang="ru-RU" dirty="0"/>
          </a:p>
        </p:txBody>
      </p:sp>
      <p:sp>
        <p:nvSpPr>
          <p:cNvPr id="24579" name="Номер слайда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AC8CFAB-16C7-4848-B9AD-54A70B7FD762}" type="slidenum">
              <a:rPr lang="ru-RU">
                <a:cs typeface="Arial" charset="0"/>
              </a:rPr>
              <a:pPr fontAlgn="base">
                <a:spcBef>
                  <a:spcPct val="0"/>
                </a:spcBef>
                <a:spcAft>
                  <a:spcPct val="0"/>
                </a:spcAft>
                <a:defRPr/>
              </a:pPr>
              <a:t>57</a:t>
            </a:fld>
            <a:endParaRPr lang="ru-RU">
              <a:cs typeface="Arial" charset="0"/>
            </a:endParaRPr>
          </a:p>
        </p:txBody>
      </p:sp>
    </p:spTree>
    <p:extLst>
      <p:ext uri="{BB962C8B-B14F-4D97-AF65-F5344CB8AC3E}">
        <p14:creationId xmlns:p14="http://schemas.microsoft.com/office/powerpoint/2010/main" val="1725336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13FD02-6209-E14B-A06A-0FE6A3D16027}" type="slidenum">
              <a:rPr lang="en-US" smtClean="0"/>
              <a:t>60</a:t>
            </a:fld>
            <a:endParaRPr lang="en-US"/>
          </a:p>
        </p:txBody>
      </p:sp>
    </p:spTree>
    <p:extLst>
      <p:ext uri="{BB962C8B-B14F-4D97-AF65-F5344CB8AC3E}">
        <p14:creationId xmlns:p14="http://schemas.microsoft.com/office/powerpoint/2010/main" val="1615206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6/11/19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27843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6/11/19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65492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6/11/19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6949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6/11/19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87854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Objetive</a:t>
            </a:r>
            <a:r>
              <a:rPr lang="es-ES"/>
              <a:t> – </a:t>
            </a:r>
            <a:r>
              <a:rPr lang="es-ES" err="1"/>
              <a:t>explain</a:t>
            </a:r>
            <a:r>
              <a:rPr lang="es-ES"/>
              <a:t> </a:t>
            </a:r>
            <a:r>
              <a:rPr lang="es-ES" err="1"/>
              <a:t>what</a:t>
            </a:r>
            <a:r>
              <a:rPr lang="es-ES"/>
              <a:t> are </a:t>
            </a:r>
            <a:r>
              <a:rPr lang="es-ES" err="1"/>
              <a:t>the</a:t>
            </a:r>
            <a:r>
              <a:rPr lang="es-ES"/>
              <a:t> Customer </a:t>
            </a:r>
            <a:r>
              <a:rPr lang="es-ES" err="1"/>
              <a:t>challeges</a:t>
            </a:r>
            <a:r>
              <a:rPr lang="es-ES"/>
              <a:t> </a:t>
            </a:r>
            <a:r>
              <a:rPr lang="es-ES" err="1"/>
              <a:t>that</a:t>
            </a:r>
            <a:r>
              <a:rPr lang="es-ES"/>
              <a:t> Azure Data Lake </a:t>
            </a:r>
            <a:r>
              <a:rPr lang="es-ES" err="1"/>
              <a:t>solution</a:t>
            </a:r>
            <a:r>
              <a:rPr lang="es-ES"/>
              <a:t> </a:t>
            </a:r>
            <a:r>
              <a:rPr lang="es-ES" err="1"/>
              <a:t>addresses</a:t>
            </a:r>
            <a:endParaRPr lang="es-ES"/>
          </a:p>
          <a:p>
            <a:endParaRPr lang="en-US"/>
          </a:p>
          <a:p>
            <a:r>
              <a:rPr lang="en-US"/>
              <a:t>Read through the points.</a:t>
            </a:r>
          </a:p>
        </p:txBody>
      </p:sp>
      <p:sp>
        <p:nvSpPr>
          <p:cNvPr id="4" name="Slide Number Placeholder 3"/>
          <p:cNvSpPr>
            <a:spLocks noGrp="1"/>
          </p:cNvSpPr>
          <p:nvPr>
            <p:ph type="sldNum" sz="quarter" idx="10"/>
          </p:nvPr>
        </p:nvSpPr>
        <p:spPr/>
        <p:txBody>
          <a:bodyPr/>
          <a:lstStyle/>
          <a:p>
            <a:fld id="{4D0B7A8B-3804-471E-A88F-356D9F587977}" type="slidenum">
              <a:rPr lang="en-US" smtClean="0"/>
              <a:t>13</a:t>
            </a:fld>
            <a:endParaRPr lang="en-US"/>
          </a:p>
        </p:txBody>
      </p:sp>
    </p:spTree>
    <p:extLst>
      <p:ext uri="{BB962C8B-B14F-4D97-AF65-F5344CB8AC3E}">
        <p14:creationId xmlns:p14="http://schemas.microsoft.com/office/powerpoint/2010/main" val="2258009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objective – explain which services make up Azure Data Lake offering. The presentation will focus on Azure Data Lake Store and Analytics.</a:t>
            </a:r>
          </a:p>
          <a:p>
            <a:endParaRPr lang="en-US"/>
          </a:p>
          <a:p>
            <a:r>
              <a:rPr lang="en-US"/>
              <a:t>Talking points there are 3 main services in Azure</a:t>
            </a:r>
          </a:p>
        </p:txBody>
      </p:sp>
      <p:sp>
        <p:nvSpPr>
          <p:cNvPr id="4" name="Slide Number Placeholder 3"/>
          <p:cNvSpPr>
            <a:spLocks noGrp="1"/>
          </p:cNvSpPr>
          <p:nvPr>
            <p:ph type="sldNum" sz="quarter" idx="10"/>
          </p:nvPr>
        </p:nvSpPr>
        <p:spPr/>
        <p:txBody>
          <a:bodyPr/>
          <a:lstStyle/>
          <a:p>
            <a:pPr>
              <a:defRPr/>
            </a:pPr>
            <a:fld id="{45AFD610-1DA2-4DE2-BEB7-46AD4E3C54F9}" type="slidenum">
              <a:rPr lang="en-US" smtClean="0">
                <a:solidFill>
                  <a:prstClr val="black"/>
                </a:solidFill>
              </a:rPr>
              <a:pPr>
                <a:defRPr/>
              </a:pPr>
              <a:t>14</a:t>
            </a:fld>
            <a:endParaRPr lang="en-US">
              <a:solidFill>
                <a:prstClr val="black"/>
              </a:solidFill>
            </a:endParaRPr>
          </a:p>
        </p:txBody>
      </p:sp>
    </p:spTree>
    <p:extLst>
      <p:ext uri="{BB962C8B-B14F-4D97-AF65-F5344CB8AC3E}">
        <p14:creationId xmlns:p14="http://schemas.microsoft.com/office/powerpoint/2010/main" val="1403537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605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6/11/19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493508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6/11/19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963090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6/11/19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4089231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9"/>
            <a:ext cx="11655840" cy="2018835"/>
          </a:xfrm>
        </p:spPr>
        <p:txBody>
          <a:bodyPr/>
          <a:lstStyle>
            <a:lvl1pPr marL="0" indent="0">
              <a:buNone/>
              <a:defRPr>
                <a:gradFill>
                  <a:gsLst>
                    <a:gs pos="2920">
                      <a:schemeClr val="tx2"/>
                    </a:gs>
                    <a:gs pos="39000">
                      <a:schemeClr val="tx2"/>
                    </a:gs>
                  </a:gsLst>
                  <a:lin ang="5400000" scaled="0"/>
                </a:gradFill>
              </a:defRPr>
            </a:lvl1pPr>
            <a:lvl2pPr marL="21005" indent="0">
              <a:buNone/>
              <a:defRPr sz="1471"/>
            </a:lvl2pPr>
            <a:lvl3pPr marL="164540" indent="0">
              <a:buNone/>
              <a:defRPr sz="1471"/>
            </a:lvl3pPr>
            <a:lvl4pPr marL="350084" indent="0">
              <a:buNone/>
              <a:defRPr sz="1324"/>
            </a:lvl4pPr>
            <a:lvl5pPr marL="543796"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904651" y="6586802"/>
            <a:ext cx="238270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6963677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7" name="Text Placeholder 4"/>
          <p:cNvSpPr>
            <a:spLocks noGrp="1"/>
          </p:cNvSpPr>
          <p:nvPr>
            <p:ph type="body" sz="quarter" idx="13"/>
          </p:nvPr>
        </p:nvSpPr>
        <p:spPr>
          <a:xfrm>
            <a:off x="269239" y="361912"/>
            <a:ext cx="10757099" cy="1004683"/>
          </a:xfrm>
          <a:prstGeom prst="rect">
            <a:avLst/>
          </a:prstGeom>
        </p:spPr>
        <p:txBody>
          <a:bodyPr lIns="146304" tIns="91440" rIns="146304" bIns="91440">
            <a:noAutofit/>
          </a:bodyPr>
          <a:lstStyle>
            <a:lvl1pPr marL="0" indent="0" algn="l" defTabSz="685775" rtl="0" eaLnBrk="1" latinLnBrk="0" hangingPunct="1">
              <a:lnSpc>
                <a:spcPct val="90000"/>
              </a:lnSpc>
              <a:spcBef>
                <a:spcPct val="0"/>
              </a:spcBef>
              <a:spcAft>
                <a:spcPts val="1765"/>
              </a:spcAft>
              <a:buFontTx/>
              <a:buNone/>
              <a:defRPr lang="en-US" sz="4265" b="0" kern="1200" cap="none" spc="-75"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685775" rtl="0" eaLnBrk="1" fontAlgn="auto" latinLnBrk="0" hangingPunct="1">
              <a:lnSpc>
                <a:spcPct val="90000"/>
              </a:lnSpc>
              <a:spcBef>
                <a:spcPts val="882"/>
              </a:spcBef>
              <a:spcAft>
                <a:spcPts val="1765"/>
              </a:spcAft>
              <a:buClrTx/>
              <a:buSzPct val="90000"/>
              <a:buFontTx/>
              <a:buNone/>
              <a:tabLst/>
            </a:pPr>
            <a:r>
              <a:rPr lang="en-US"/>
              <a:t>Click to edit Master text</a:t>
            </a:r>
          </a:p>
        </p:txBody>
      </p:sp>
      <p:sp>
        <p:nvSpPr>
          <p:cNvPr id="5" name="Rectangle 4">
            <a:extLst>
              <a:ext uri="{FF2B5EF4-FFF2-40B4-BE49-F238E27FC236}">
                <a16:creationId xmlns:a16="http://schemas.microsoft.com/office/drawing/2014/main" id="{E387FA1F-6923-4380-9192-28D0DDD03701}"/>
              </a:ext>
            </a:extLst>
          </p:cNvPr>
          <p:cNvSpPr/>
          <p:nvPr userDrawn="1"/>
        </p:nvSpPr>
        <p:spPr bwMode="auto">
          <a:xfrm>
            <a:off x="0" y="6325187"/>
            <a:ext cx="12192000" cy="532814"/>
          </a:xfrm>
          <a:prstGeom prst="rect">
            <a:avLst/>
          </a:prstGeom>
          <a:solidFill>
            <a:srgbClr val="409AE1"/>
          </a:solidFill>
          <a:ln w="28575">
            <a:noFill/>
          </a:ln>
        </p:spPr>
        <p:txBody>
          <a:bodyPr vert="horz" wrap="square" lIns="68570" tIns="34285" rIns="68570" bIns="34285" numCol="1" anchor="t" anchorCtr="0" compatLnSpc="1">
            <a:prstTxWarp prst="textNoShape">
              <a:avLst/>
            </a:prstTxWarp>
          </a:bodyPr>
          <a:lstStyle/>
          <a:p>
            <a:pPr marL="0" marR="0" lvl="0" indent="0" defTabSz="699422"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9" name="Group 8">
            <a:extLst>
              <a:ext uri="{FF2B5EF4-FFF2-40B4-BE49-F238E27FC236}">
                <a16:creationId xmlns:a16="http://schemas.microsoft.com/office/drawing/2014/main" id="{BCE3B420-C557-46A1-8C32-DFF6157D7EE2}"/>
              </a:ext>
            </a:extLst>
          </p:cNvPr>
          <p:cNvGrpSpPr/>
          <p:nvPr userDrawn="1"/>
        </p:nvGrpSpPr>
        <p:grpSpPr>
          <a:xfrm>
            <a:off x="9338575" y="6216164"/>
            <a:ext cx="1824627" cy="773723"/>
            <a:chOff x="4494770" y="2621197"/>
            <a:chExt cx="3127126" cy="1326043"/>
          </a:xfrm>
        </p:grpSpPr>
        <p:sp>
          <p:nvSpPr>
            <p:cNvPr id="10" name="Freeform 12">
              <a:extLst>
                <a:ext uri="{FF2B5EF4-FFF2-40B4-BE49-F238E27FC236}">
                  <a16:creationId xmlns:a16="http://schemas.microsoft.com/office/drawing/2014/main" id="{19906609-8820-41D4-9316-C5AFB9CF5FCB}"/>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1" name="Freeform 13">
              <a:extLst>
                <a:ext uri="{FF2B5EF4-FFF2-40B4-BE49-F238E27FC236}">
                  <a16:creationId xmlns:a16="http://schemas.microsoft.com/office/drawing/2014/main" id="{EC83A07E-CAB3-4E48-AEA8-59673FFC7F7F}"/>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2" name="Freeform 14">
              <a:extLst>
                <a:ext uri="{FF2B5EF4-FFF2-40B4-BE49-F238E27FC236}">
                  <a16:creationId xmlns:a16="http://schemas.microsoft.com/office/drawing/2014/main" id="{E9900C75-ED65-41C6-B5D7-B957306810BF}"/>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3" name="Freeform 15">
              <a:extLst>
                <a:ext uri="{FF2B5EF4-FFF2-40B4-BE49-F238E27FC236}">
                  <a16:creationId xmlns:a16="http://schemas.microsoft.com/office/drawing/2014/main" id="{F195B3C5-C2D7-4532-9937-7CB5B412B174}"/>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5E7B9DCA-2E84-421F-A17C-ABFE615E633A}"/>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9">
              <a:extLst>
                <a:ext uri="{FF2B5EF4-FFF2-40B4-BE49-F238E27FC236}">
                  <a16:creationId xmlns:a16="http://schemas.microsoft.com/office/drawing/2014/main" id="{311F2B49-124B-4315-B8A5-79758D68BE6B}"/>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6" name="Freeform 20">
              <a:extLst>
                <a:ext uri="{FF2B5EF4-FFF2-40B4-BE49-F238E27FC236}">
                  <a16:creationId xmlns:a16="http://schemas.microsoft.com/office/drawing/2014/main" id="{6CA59A7A-611E-402B-B138-7B045EF1021D}"/>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17" name="Group 16">
              <a:extLst>
                <a:ext uri="{FF2B5EF4-FFF2-40B4-BE49-F238E27FC236}">
                  <a16:creationId xmlns:a16="http://schemas.microsoft.com/office/drawing/2014/main" id="{15A61399-0B91-4EA3-950B-04FC73BFAB43}"/>
                </a:ext>
              </a:extLst>
            </p:cNvPr>
            <p:cNvGrpSpPr/>
            <p:nvPr/>
          </p:nvGrpSpPr>
          <p:grpSpPr>
            <a:xfrm>
              <a:off x="5413104" y="2621197"/>
              <a:ext cx="1326042" cy="1326043"/>
              <a:chOff x="5413104" y="2598477"/>
              <a:chExt cx="1326042" cy="1326043"/>
            </a:xfrm>
          </p:grpSpPr>
          <p:sp>
            <p:nvSpPr>
              <p:cNvPr id="18" name="Freeform 5">
                <a:extLst>
                  <a:ext uri="{FF2B5EF4-FFF2-40B4-BE49-F238E27FC236}">
                    <a16:creationId xmlns:a16="http://schemas.microsoft.com/office/drawing/2014/main" id="{E5EE77FF-74AC-4400-A59F-30F6B3913D37}"/>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6">
                <a:extLst>
                  <a:ext uri="{FF2B5EF4-FFF2-40B4-BE49-F238E27FC236}">
                    <a16:creationId xmlns:a16="http://schemas.microsoft.com/office/drawing/2014/main" id="{3253E709-7A11-4CC8-8F19-B4965C51C2D8}"/>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7">
                <a:extLst>
                  <a:ext uri="{FF2B5EF4-FFF2-40B4-BE49-F238E27FC236}">
                    <a16:creationId xmlns:a16="http://schemas.microsoft.com/office/drawing/2014/main" id="{F49B82ED-CC45-433B-929A-775EB6EA5D41}"/>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8">
                <a:extLst>
                  <a:ext uri="{FF2B5EF4-FFF2-40B4-BE49-F238E27FC236}">
                    <a16:creationId xmlns:a16="http://schemas.microsoft.com/office/drawing/2014/main" id="{DA9C014B-E237-4460-9B7D-841AAA82987F}"/>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9">
                <a:extLst>
                  <a:ext uri="{FF2B5EF4-FFF2-40B4-BE49-F238E27FC236}">
                    <a16:creationId xmlns:a16="http://schemas.microsoft.com/office/drawing/2014/main" id="{13C3B8EC-49B4-4361-8447-1D3ED63577AB}"/>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0">
                <a:extLst>
                  <a:ext uri="{FF2B5EF4-FFF2-40B4-BE49-F238E27FC236}">
                    <a16:creationId xmlns:a16="http://schemas.microsoft.com/office/drawing/2014/main" id="{B4DB99EF-D41B-4312-98AF-CF764443A430}"/>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1">
                <a:extLst>
                  <a:ext uri="{FF2B5EF4-FFF2-40B4-BE49-F238E27FC236}">
                    <a16:creationId xmlns:a16="http://schemas.microsoft.com/office/drawing/2014/main" id="{8B3BDC7C-6389-4571-98B8-1E822271A0CF}"/>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Oval 24">
                <a:extLst>
                  <a:ext uri="{FF2B5EF4-FFF2-40B4-BE49-F238E27FC236}">
                    <a16:creationId xmlns:a16="http://schemas.microsoft.com/office/drawing/2014/main" id="{2DCD9E25-037E-4320-8352-C516EE2E6238}"/>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999B9909-46A7-4B5E-872D-8147581DEE32}"/>
              </a:ext>
            </a:extLst>
          </p:cNvPr>
          <p:cNvGrpSpPr/>
          <p:nvPr userDrawn="1"/>
        </p:nvGrpSpPr>
        <p:grpSpPr>
          <a:xfrm rot="16200000">
            <a:off x="2686558" y="3784724"/>
            <a:ext cx="182438" cy="5555552"/>
            <a:chOff x="9312007" y="34787"/>
            <a:chExt cx="1212906" cy="3143923"/>
          </a:xfrm>
        </p:grpSpPr>
        <p:sp>
          <p:nvSpPr>
            <p:cNvPr id="27" name="Bent Arrow 26">
              <a:extLst>
                <a:ext uri="{FF2B5EF4-FFF2-40B4-BE49-F238E27FC236}">
                  <a16:creationId xmlns:a16="http://schemas.microsoft.com/office/drawing/2014/main" id="{37DFB64E-F825-4DB0-BF10-C994178000CA}"/>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a:extLst>
                <a:ext uri="{FF2B5EF4-FFF2-40B4-BE49-F238E27FC236}">
                  <a16:creationId xmlns:a16="http://schemas.microsoft.com/office/drawing/2014/main" id="{09C12913-2299-430A-B8DD-B4DB3AA8E19A}"/>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a:extLst>
              <a:ext uri="{FF2B5EF4-FFF2-40B4-BE49-F238E27FC236}">
                <a16:creationId xmlns:a16="http://schemas.microsoft.com/office/drawing/2014/main" id="{47402E8B-275E-4A27-B358-76E8B6FB9C10}"/>
              </a:ext>
            </a:extLst>
          </p:cNvPr>
          <p:cNvSpPr/>
          <p:nvPr userDrawn="1"/>
        </p:nvSpPr>
        <p:spPr bwMode="auto">
          <a:xfrm>
            <a:off x="5686283" y="6687741"/>
            <a:ext cx="3820135"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Bent Arrow 43">
            <a:extLst>
              <a:ext uri="{FF2B5EF4-FFF2-40B4-BE49-F238E27FC236}">
                <a16:creationId xmlns:a16="http://schemas.microsoft.com/office/drawing/2014/main" id="{FA82716B-7CD5-4DEB-A1D3-305F770CCE6F}"/>
              </a:ext>
            </a:extLst>
          </p:cNvPr>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15">
            <a:extLst>
              <a:ext uri="{FF2B5EF4-FFF2-40B4-BE49-F238E27FC236}">
                <a16:creationId xmlns:a16="http://schemas.microsoft.com/office/drawing/2014/main" id="{01E794A3-C200-4A35-8FC3-46E5E7CBA21E}"/>
              </a:ext>
            </a:extLst>
          </p:cNvPr>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5" name="Freeform 18">
            <a:extLst>
              <a:ext uri="{FF2B5EF4-FFF2-40B4-BE49-F238E27FC236}">
                <a16:creationId xmlns:a16="http://schemas.microsoft.com/office/drawing/2014/main" id="{F72E9563-D444-4FAA-BE45-5C9EA8B58269}"/>
              </a:ext>
            </a:extLst>
          </p:cNvPr>
          <p:cNvSpPr>
            <a:spLocks/>
          </p:cNvSpPr>
          <p:nvPr userDrawn="1"/>
        </p:nvSpPr>
        <p:spPr bwMode="auto">
          <a:xfrm>
            <a:off x="4431636" y="6462555"/>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6" name="Rectangle 35">
            <a:extLst>
              <a:ext uri="{FF2B5EF4-FFF2-40B4-BE49-F238E27FC236}">
                <a16:creationId xmlns:a16="http://schemas.microsoft.com/office/drawing/2014/main" id="{E36C32AF-84CF-473B-96BC-3E089C11218E}"/>
              </a:ext>
            </a:extLst>
          </p:cNvPr>
          <p:cNvSpPr/>
          <p:nvPr userDrawn="1"/>
        </p:nvSpPr>
        <p:spPr bwMode="auto">
          <a:xfrm>
            <a:off x="-391886" y="6074231"/>
            <a:ext cx="391887"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CA19A4B7-45A3-4E00-9871-F8A6FAB5D96A}"/>
              </a:ext>
            </a:extLst>
          </p:cNvPr>
          <p:cNvSpPr/>
          <p:nvPr userDrawn="1"/>
        </p:nvSpPr>
        <p:spPr bwMode="auto">
          <a:xfrm>
            <a:off x="0" y="6344999"/>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0D97322B-9249-46BB-8C0C-05F4619FCB41}"/>
              </a:ext>
            </a:extLst>
          </p:cNvPr>
          <p:cNvPicPr>
            <a:picLocks noChangeAspect="1"/>
          </p:cNvPicPr>
          <p:nvPr userDrawn="1"/>
        </p:nvPicPr>
        <p:blipFill>
          <a:blip r:embed="rId2">
            <a:biLevel thresh="25000"/>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142271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886181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alf Cyan">
    <p:spTree>
      <p:nvGrpSpPr>
        <p:cNvPr id="1" name=""/>
        <p:cNvGrpSpPr/>
        <p:nvPr/>
      </p:nvGrpSpPr>
      <p:grpSpPr>
        <a:xfrm>
          <a:off x="0" y="0"/>
          <a:ext cx="0" cy="0"/>
          <a:chOff x="0" y="0"/>
          <a:chExt cx="0" cy="0"/>
        </a:xfrm>
      </p:grpSpPr>
      <p:sp>
        <p:nvSpPr>
          <p:cNvPr id="3" name="Rectangle 2"/>
          <p:cNvSpPr/>
          <p:nvPr userDrawn="1"/>
        </p:nvSpPr>
        <p:spPr bwMode="gray">
          <a:xfrm>
            <a:off x="-1" y="0"/>
            <a:ext cx="6089301" cy="686641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solidFill>
                <a:srgbClr val="FFFFFF"/>
              </a:solidFill>
              <a:ea typeface="Segoe UI" pitchFamily="34" charset="0"/>
              <a:cs typeface="Segoe UI" pitchFamily="34" charset="0"/>
            </a:endParaRPr>
          </a:p>
        </p:txBody>
      </p:sp>
      <p:sp>
        <p:nvSpPr>
          <p:cNvPr id="2" name="Title 1"/>
          <p:cNvSpPr>
            <a:spLocks noGrp="1"/>
          </p:cNvSpPr>
          <p:nvPr>
            <p:ph type="title"/>
          </p:nvPr>
        </p:nvSpPr>
        <p:spPr>
          <a:xfrm>
            <a:off x="269241" y="289514"/>
            <a:ext cx="5327691" cy="899665"/>
          </a:xfrm>
        </p:spPr>
        <p:txBody>
          <a:bodyPr/>
          <a:lstStyle/>
          <a:p>
            <a:endParaRPr lang="en-GB"/>
          </a:p>
        </p:txBody>
      </p:sp>
      <p:sp>
        <p:nvSpPr>
          <p:cNvPr id="5" name="Text Placeholder 2"/>
          <p:cNvSpPr>
            <a:spLocks noGrp="1"/>
          </p:cNvSpPr>
          <p:nvPr>
            <p:ph type="body" sz="quarter" idx="14"/>
          </p:nvPr>
        </p:nvSpPr>
        <p:spPr bwMode="ltGray">
          <a:xfrm>
            <a:off x="269241" y="1478691"/>
            <a:ext cx="5327691" cy="1789991"/>
          </a:xfrm>
          <a:noFill/>
        </p:spPr>
        <p:txBody>
          <a:bodyPr tIns="109728" bIns="109728">
            <a:noAutofit/>
          </a:bodyPr>
          <a:lstStyle>
            <a:lvl1pPr marL="0" indent="0">
              <a:spcBef>
                <a:spcPts val="0"/>
              </a:spcBef>
              <a:buNone/>
              <a:defRPr sz="2400">
                <a:solidFill>
                  <a:schemeClr val="tx1"/>
                </a:solidFill>
              </a:defRPr>
            </a:lvl1pPr>
          </a:lstStyle>
          <a:p>
            <a:pPr lvl="0"/>
            <a:endParaRPr lang="en-US"/>
          </a:p>
        </p:txBody>
      </p:sp>
      <p:sp>
        <p:nvSpPr>
          <p:cNvPr id="6" name="Text Placeholder 2"/>
          <p:cNvSpPr>
            <a:spLocks noGrp="1"/>
          </p:cNvSpPr>
          <p:nvPr>
            <p:ph type="body" sz="quarter" idx="15"/>
          </p:nvPr>
        </p:nvSpPr>
        <p:spPr bwMode="ltGray">
          <a:xfrm>
            <a:off x="6358543" y="1478690"/>
            <a:ext cx="5327691" cy="1789991"/>
          </a:xfrm>
          <a:noFill/>
        </p:spPr>
        <p:txBody>
          <a:bodyPr tIns="109728" bIns="109728">
            <a:noAutofit/>
          </a:bodyPr>
          <a:lstStyle>
            <a:lvl1pPr marL="0" indent="0">
              <a:spcBef>
                <a:spcPts val="0"/>
              </a:spcBef>
              <a:buNone/>
              <a:defRPr sz="2400">
                <a:solidFill>
                  <a:schemeClr val="tx1"/>
                </a:solidFill>
              </a:defRPr>
            </a:lvl1pPr>
          </a:lstStyle>
          <a:p>
            <a:pPr lvl="0"/>
            <a:endParaRPr lang="en-US"/>
          </a:p>
        </p:txBody>
      </p:sp>
      <p:sp>
        <p:nvSpPr>
          <p:cNvPr id="7" name="Rectangle 6">
            <a:extLst>
              <a:ext uri="{FF2B5EF4-FFF2-40B4-BE49-F238E27FC236}">
                <a16:creationId xmlns:a16="http://schemas.microsoft.com/office/drawing/2014/main" id="{0252697D-71EB-4613-9E0D-DBAB56D41F9B}"/>
              </a:ext>
            </a:extLst>
          </p:cNvPr>
          <p:cNvSpPr/>
          <p:nvPr userDrawn="1"/>
        </p:nvSpPr>
        <p:spPr bwMode="auto">
          <a:xfrm>
            <a:off x="0" y="6325187"/>
            <a:ext cx="12192000" cy="532814"/>
          </a:xfrm>
          <a:prstGeom prst="rect">
            <a:avLst/>
          </a:prstGeom>
          <a:solidFill>
            <a:srgbClr val="409AE1"/>
          </a:solidFill>
          <a:ln w="28575">
            <a:noFill/>
          </a:ln>
        </p:spPr>
        <p:txBody>
          <a:bodyPr vert="horz" wrap="square" lIns="68570" tIns="34285" rIns="68570" bIns="34285" numCol="1" anchor="t" anchorCtr="0" compatLnSpc="1">
            <a:prstTxWarp prst="textNoShape">
              <a:avLst/>
            </a:prstTxWarp>
          </a:bodyPr>
          <a:lstStyle/>
          <a:p>
            <a:pPr marL="0" marR="0" lvl="0" indent="0" defTabSz="699422"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9" name="Group 8">
            <a:extLst>
              <a:ext uri="{FF2B5EF4-FFF2-40B4-BE49-F238E27FC236}">
                <a16:creationId xmlns:a16="http://schemas.microsoft.com/office/drawing/2014/main" id="{0D914A44-BFCD-42C5-AA80-2DE54BC5FD45}"/>
              </a:ext>
            </a:extLst>
          </p:cNvPr>
          <p:cNvGrpSpPr/>
          <p:nvPr userDrawn="1"/>
        </p:nvGrpSpPr>
        <p:grpSpPr>
          <a:xfrm>
            <a:off x="9338575" y="6216164"/>
            <a:ext cx="1824627" cy="773723"/>
            <a:chOff x="4494770" y="2621197"/>
            <a:chExt cx="3127126" cy="1326043"/>
          </a:xfrm>
        </p:grpSpPr>
        <p:sp>
          <p:nvSpPr>
            <p:cNvPr id="10" name="Freeform 12">
              <a:extLst>
                <a:ext uri="{FF2B5EF4-FFF2-40B4-BE49-F238E27FC236}">
                  <a16:creationId xmlns:a16="http://schemas.microsoft.com/office/drawing/2014/main" id="{AAA01862-836F-4A23-870A-3B2E18BD1A43}"/>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1" name="Freeform 13">
              <a:extLst>
                <a:ext uri="{FF2B5EF4-FFF2-40B4-BE49-F238E27FC236}">
                  <a16:creationId xmlns:a16="http://schemas.microsoft.com/office/drawing/2014/main" id="{63ABF774-D3F7-4A2D-B041-2B53F088AB9C}"/>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2" name="Freeform 14">
              <a:extLst>
                <a:ext uri="{FF2B5EF4-FFF2-40B4-BE49-F238E27FC236}">
                  <a16:creationId xmlns:a16="http://schemas.microsoft.com/office/drawing/2014/main" id="{275111F7-A74B-4973-93F7-910377822876}"/>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3" name="Freeform 15">
              <a:extLst>
                <a:ext uri="{FF2B5EF4-FFF2-40B4-BE49-F238E27FC236}">
                  <a16:creationId xmlns:a16="http://schemas.microsoft.com/office/drawing/2014/main" id="{EE80B4F4-E330-4D73-9FB7-FCA23F11061B}"/>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4069058D-E4DA-4D5C-A9D7-83C45DAAF935}"/>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9">
              <a:extLst>
                <a:ext uri="{FF2B5EF4-FFF2-40B4-BE49-F238E27FC236}">
                  <a16:creationId xmlns:a16="http://schemas.microsoft.com/office/drawing/2014/main" id="{8F534960-770B-4258-AFC5-71F511394A12}"/>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6" name="Freeform 20">
              <a:extLst>
                <a:ext uri="{FF2B5EF4-FFF2-40B4-BE49-F238E27FC236}">
                  <a16:creationId xmlns:a16="http://schemas.microsoft.com/office/drawing/2014/main" id="{04F91F20-7423-4043-83A2-A538410D52CD}"/>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17" name="Group 16">
              <a:extLst>
                <a:ext uri="{FF2B5EF4-FFF2-40B4-BE49-F238E27FC236}">
                  <a16:creationId xmlns:a16="http://schemas.microsoft.com/office/drawing/2014/main" id="{1070AD2B-404F-4AFD-975C-EDFC0E88FF1E}"/>
                </a:ext>
              </a:extLst>
            </p:cNvPr>
            <p:cNvGrpSpPr/>
            <p:nvPr/>
          </p:nvGrpSpPr>
          <p:grpSpPr>
            <a:xfrm>
              <a:off x="5413104" y="2621197"/>
              <a:ext cx="1326042" cy="1326043"/>
              <a:chOff x="5413104" y="2598477"/>
              <a:chExt cx="1326042" cy="1326043"/>
            </a:xfrm>
          </p:grpSpPr>
          <p:sp>
            <p:nvSpPr>
              <p:cNvPr id="18" name="Freeform 5">
                <a:extLst>
                  <a:ext uri="{FF2B5EF4-FFF2-40B4-BE49-F238E27FC236}">
                    <a16:creationId xmlns:a16="http://schemas.microsoft.com/office/drawing/2014/main" id="{C6397DD9-8979-4CE8-92D1-05C9C86DA7E9}"/>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6">
                <a:extLst>
                  <a:ext uri="{FF2B5EF4-FFF2-40B4-BE49-F238E27FC236}">
                    <a16:creationId xmlns:a16="http://schemas.microsoft.com/office/drawing/2014/main" id="{C080F332-A135-468F-8859-9CD3463DC92B}"/>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7">
                <a:extLst>
                  <a:ext uri="{FF2B5EF4-FFF2-40B4-BE49-F238E27FC236}">
                    <a16:creationId xmlns:a16="http://schemas.microsoft.com/office/drawing/2014/main" id="{C2A592C0-46C4-4A78-89AA-301F4252CF35}"/>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8">
                <a:extLst>
                  <a:ext uri="{FF2B5EF4-FFF2-40B4-BE49-F238E27FC236}">
                    <a16:creationId xmlns:a16="http://schemas.microsoft.com/office/drawing/2014/main" id="{9F7F7D6C-3257-45D7-B86B-ED0D41EE2CE7}"/>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9">
                <a:extLst>
                  <a:ext uri="{FF2B5EF4-FFF2-40B4-BE49-F238E27FC236}">
                    <a16:creationId xmlns:a16="http://schemas.microsoft.com/office/drawing/2014/main" id="{0A16139F-8A33-4992-B89C-6428647DA21C}"/>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0">
                <a:extLst>
                  <a:ext uri="{FF2B5EF4-FFF2-40B4-BE49-F238E27FC236}">
                    <a16:creationId xmlns:a16="http://schemas.microsoft.com/office/drawing/2014/main" id="{378E4CE8-6486-4315-B15E-F509BCF9496D}"/>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1">
                <a:extLst>
                  <a:ext uri="{FF2B5EF4-FFF2-40B4-BE49-F238E27FC236}">
                    <a16:creationId xmlns:a16="http://schemas.microsoft.com/office/drawing/2014/main" id="{2F3F334A-C8AE-47FB-BA5A-9CF4E2ED81E3}"/>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Oval 24">
                <a:extLst>
                  <a:ext uri="{FF2B5EF4-FFF2-40B4-BE49-F238E27FC236}">
                    <a16:creationId xmlns:a16="http://schemas.microsoft.com/office/drawing/2014/main" id="{79B79C34-7F32-4A58-A140-F7CF23C52793}"/>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3226989B-C3BE-4490-B1DD-1D309C5935A4}"/>
              </a:ext>
            </a:extLst>
          </p:cNvPr>
          <p:cNvGrpSpPr/>
          <p:nvPr userDrawn="1"/>
        </p:nvGrpSpPr>
        <p:grpSpPr>
          <a:xfrm rot="16200000">
            <a:off x="2686558" y="3784724"/>
            <a:ext cx="182438" cy="5555552"/>
            <a:chOff x="9312007" y="34787"/>
            <a:chExt cx="1212906" cy="3143923"/>
          </a:xfrm>
        </p:grpSpPr>
        <p:sp>
          <p:nvSpPr>
            <p:cNvPr id="27" name="Bent Arrow 26">
              <a:extLst>
                <a:ext uri="{FF2B5EF4-FFF2-40B4-BE49-F238E27FC236}">
                  <a16:creationId xmlns:a16="http://schemas.microsoft.com/office/drawing/2014/main" id="{937AABC3-12D8-4C22-8519-8A62ADDDBD95}"/>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a:extLst>
                <a:ext uri="{FF2B5EF4-FFF2-40B4-BE49-F238E27FC236}">
                  <a16:creationId xmlns:a16="http://schemas.microsoft.com/office/drawing/2014/main" id="{ED57493F-63C9-4FAE-913D-88F366A7748D}"/>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a:extLst>
              <a:ext uri="{FF2B5EF4-FFF2-40B4-BE49-F238E27FC236}">
                <a16:creationId xmlns:a16="http://schemas.microsoft.com/office/drawing/2014/main" id="{A99D7B94-A835-4331-8B3A-59D626BA2A88}"/>
              </a:ext>
            </a:extLst>
          </p:cNvPr>
          <p:cNvSpPr/>
          <p:nvPr userDrawn="1"/>
        </p:nvSpPr>
        <p:spPr bwMode="auto">
          <a:xfrm>
            <a:off x="5686283" y="6687741"/>
            <a:ext cx="3820135"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Bent Arrow 43">
            <a:extLst>
              <a:ext uri="{FF2B5EF4-FFF2-40B4-BE49-F238E27FC236}">
                <a16:creationId xmlns:a16="http://schemas.microsoft.com/office/drawing/2014/main" id="{A77F3A21-587D-4D25-B2FF-A1CF882F417E}"/>
              </a:ext>
            </a:extLst>
          </p:cNvPr>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34C0CDB-5479-4D39-9361-21C6B0E991E1}"/>
              </a:ext>
            </a:extLst>
          </p:cNvPr>
          <p:cNvSpPr/>
          <p:nvPr userDrawn="1"/>
        </p:nvSpPr>
        <p:spPr bwMode="auto">
          <a:xfrm>
            <a:off x="6102698" y="5375937"/>
            <a:ext cx="6089303"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Freeform 15">
            <a:extLst>
              <a:ext uri="{FF2B5EF4-FFF2-40B4-BE49-F238E27FC236}">
                <a16:creationId xmlns:a16="http://schemas.microsoft.com/office/drawing/2014/main" id="{562F7D84-078E-409C-B6AD-2D348D22D5D3}"/>
              </a:ext>
            </a:extLst>
          </p:cNvPr>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5" name="Freeform 18">
            <a:extLst>
              <a:ext uri="{FF2B5EF4-FFF2-40B4-BE49-F238E27FC236}">
                <a16:creationId xmlns:a16="http://schemas.microsoft.com/office/drawing/2014/main" id="{A7CFB94F-5E60-4EBB-A66F-4E48CB8234D7}"/>
              </a:ext>
            </a:extLst>
          </p:cNvPr>
          <p:cNvSpPr>
            <a:spLocks/>
          </p:cNvSpPr>
          <p:nvPr userDrawn="1"/>
        </p:nvSpPr>
        <p:spPr bwMode="auto">
          <a:xfrm>
            <a:off x="4431636" y="6462555"/>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6" name="Rectangle 35">
            <a:extLst>
              <a:ext uri="{FF2B5EF4-FFF2-40B4-BE49-F238E27FC236}">
                <a16:creationId xmlns:a16="http://schemas.microsoft.com/office/drawing/2014/main" id="{4F2406A3-8398-4F16-80E1-4312D8B42BF2}"/>
              </a:ext>
            </a:extLst>
          </p:cNvPr>
          <p:cNvSpPr/>
          <p:nvPr userDrawn="1"/>
        </p:nvSpPr>
        <p:spPr bwMode="auto">
          <a:xfrm>
            <a:off x="-391886" y="6074231"/>
            <a:ext cx="391887"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2FAD7618-F71B-46DB-A43D-64A3A0A78702}"/>
              </a:ext>
            </a:extLst>
          </p:cNvPr>
          <p:cNvSpPr/>
          <p:nvPr userDrawn="1"/>
        </p:nvSpPr>
        <p:spPr bwMode="auto">
          <a:xfrm>
            <a:off x="0" y="6344999"/>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551304EB-E5A6-48E9-8E11-0AD3165980E0}"/>
              </a:ext>
            </a:extLst>
          </p:cNvPr>
          <p:cNvPicPr>
            <a:picLocks noChangeAspect="1"/>
          </p:cNvPicPr>
          <p:nvPr userDrawn="1"/>
        </p:nvPicPr>
        <p:blipFill>
          <a:blip r:embed="rId2">
            <a:biLevel thresh="25000"/>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216906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2D2BC-3C35-4A73-A783-F468BD7E7F96}"/>
              </a:ext>
            </a:extLst>
          </p:cNvPr>
          <p:cNvSpPr>
            <a:spLocks noGrp="1"/>
          </p:cNvSpPr>
          <p:nvPr>
            <p:ph type="title"/>
          </p:nvPr>
        </p:nvSpPr>
        <p:spPr/>
        <p:txBody>
          <a:bodyPr/>
          <a:lstStyle/>
          <a:p>
            <a:r>
              <a:rPr lang="en-US"/>
              <a:t>Click to edit Master title style</a:t>
            </a:r>
            <a:endParaRPr lang="it-IT"/>
          </a:p>
        </p:txBody>
      </p:sp>
      <p:grpSp>
        <p:nvGrpSpPr>
          <p:cNvPr id="4" name="Group 3">
            <a:extLst>
              <a:ext uri="{FF2B5EF4-FFF2-40B4-BE49-F238E27FC236}">
                <a16:creationId xmlns:a16="http://schemas.microsoft.com/office/drawing/2014/main" id="{A04C5352-0171-484F-8855-794A619C3775}"/>
              </a:ext>
            </a:extLst>
          </p:cNvPr>
          <p:cNvGrpSpPr/>
          <p:nvPr userDrawn="1"/>
        </p:nvGrpSpPr>
        <p:grpSpPr>
          <a:xfrm>
            <a:off x="0" y="6216164"/>
            <a:ext cx="12192000" cy="773723"/>
            <a:chOff x="0" y="6216162"/>
            <a:chExt cx="12192000" cy="773723"/>
          </a:xfrm>
        </p:grpSpPr>
        <p:sp>
          <p:nvSpPr>
            <p:cNvPr id="5" name="Rectangle 4">
              <a:extLst>
                <a:ext uri="{FF2B5EF4-FFF2-40B4-BE49-F238E27FC236}">
                  <a16:creationId xmlns:a16="http://schemas.microsoft.com/office/drawing/2014/main" id="{B187E09E-7711-4AD7-8881-AAEE3F05A894}"/>
                </a:ext>
              </a:extLst>
            </p:cNvPr>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defTabSz="699288"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6" name="Group 5">
              <a:extLst>
                <a:ext uri="{FF2B5EF4-FFF2-40B4-BE49-F238E27FC236}">
                  <a16:creationId xmlns:a16="http://schemas.microsoft.com/office/drawing/2014/main" id="{FFF0E6B5-EB70-47A4-8657-323C14512E2F}"/>
                </a:ext>
              </a:extLst>
            </p:cNvPr>
            <p:cNvGrpSpPr/>
            <p:nvPr userDrawn="1"/>
          </p:nvGrpSpPr>
          <p:grpSpPr>
            <a:xfrm>
              <a:off x="9338575" y="6216162"/>
              <a:ext cx="1824626" cy="773723"/>
              <a:chOff x="4494770" y="2621197"/>
              <a:chExt cx="3127126" cy="1326043"/>
            </a:xfrm>
          </p:grpSpPr>
          <p:sp>
            <p:nvSpPr>
              <p:cNvPr id="19" name="Freeform 12">
                <a:extLst>
                  <a:ext uri="{FF2B5EF4-FFF2-40B4-BE49-F238E27FC236}">
                    <a16:creationId xmlns:a16="http://schemas.microsoft.com/office/drawing/2014/main" id="{DF26FA18-3471-403F-A6DD-8A9D35908D17}"/>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13">
                <a:extLst>
                  <a:ext uri="{FF2B5EF4-FFF2-40B4-BE49-F238E27FC236}">
                    <a16:creationId xmlns:a16="http://schemas.microsoft.com/office/drawing/2014/main" id="{16361AD0-27C9-432B-96BA-4E2F937A5BF5}"/>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14">
                <a:extLst>
                  <a:ext uri="{FF2B5EF4-FFF2-40B4-BE49-F238E27FC236}">
                    <a16:creationId xmlns:a16="http://schemas.microsoft.com/office/drawing/2014/main" id="{214B9A0A-472C-44F1-9715-71A3C32BDDCD}"/>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15">
                <a:extLst>
                  <a:ext uri="{FF2B5EF4-FFF2-40B4-BE49-F238E27FC236}">
                    <a16:creationId xmlns:a16="http://schemas.microsoft.com/office/drawing/2014/main" id="{B20CE7DD-9413-4434-ABCC-1F9EF393E84F}"/>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8">
                <a:extLst>
                  <a:ext uri="{FF2B5EF4-FFF2-40B4-BE49-F238E27FC236}">
                    <a16:creationId xmlns:a16="http://schemas.microsoft.com/office/drawing/2014/main" id="{7F8C02AA-C8DD-40EB-BAE9-AF70EEA12FC1}"/>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9">
                <a:extLst>
                  <a:ext uri="{FF2B5EF4-FFF2-40B4-BE49-F238E27FC236}">
                    <a16:creationId xmlns:a16="http://schemas.microsoft.com/office/drawing/2014/main" id="{96CAD177-632F-47D5-AC38-27D2D4E0E5F9}"/>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Freeform 20">
                <a:extLst>
                  <a:ext uri="{FF2B5EF4-FFF2-40B4-BE49-F238E27FC236}">
                    <a16:creationId xmlns:a16="http://schemas.microsoft.com/office/drawing/2014/main" id="{993F6DCE-B4A3-48CA-BB27-8EAA78CFBB2E}"/>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26" name="Group 25">
                <a:extLst>
                  <a:ext uri="{FF2B5EF4-FFF2-40B4-BE49-F238E27FC236}">
                    <a16:creationId xmlns:a16="http://schemas.microsoft.com/office/drawing/2014/main" id="{9DCC5C18-E0CF-4E0D-B380-C7448E578CFE}"/>
                  </a:ext>
                </a:extLst>
              </p:cNvPr>
              <p:cNvGrpSpPr/>
              <p:nvPr/>
            </p:nvGrpSpPr>
            <p:grpSpPr>
              <a:xfrm>
                <a:off x="5413104" y="2621197"/>
                <a:ext cx="1326042" cy="1326043"/>
                <a:chOff x="5413104" y="2598477"/>
                <a:chExt cx="1326042" cy="1326043"/>
              </a:xfrm>
            </p:grpSpPr>
            <p:sp>
              <p:nvSpPr>
                <p:cNvPr id="27" name="Freeform 5">
                  <a:extLst>
                    <a:ext uri="{FF2B5EF4-FFF2-40B4-BE49-F238E27FC236}">
                      <a16:creationId xmlns:a16="http://schemas.microsoft.com/office/drawing/2014/main" id="{B51F5488-C2C7-4BA3-9F56-636B1DCA6FEB}"/>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8" name="Freeform 6">
                  <a:extLst>
                    <a:ext uri="{FF2B5EF4-FFF2-40B4-BE49-F238E27FC236}">
                      <a16:creationId xmlns:a16="http://schemas.microsoft.com/office/drawing/2014/main" id="{53D495F9-DCAE-4D7B-96AF-83B0D26C4A57}"/>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9" name="Freeform 7">
                  <a:extLst>
                    <a:ext uri="{FF2B5EF4-FFF2-40B4-BE49-F238E27FC236}">
                      <a16:creationId xmlns:a16="http://schemas.microsoft.com/office/drawing/2014/main" id="{C7D6D384-9AB6-4AB8-8A8F-EB2FB97B5FDD}"/>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0" name="Freeform 8">
                  <a:extLst>
                    <a:ext uri="{FF2B5EF4-FFF2-40B4-BE49-F238E27FC236}">
                      <a16:creationId xmlns:a16="http://schemas.microsoft.com/office/drawing/2014/main" id="{20F06315-F99A-4031-B48D-EB87D3F8F2A5}"/>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1" name="Freeform 9">
                  <a:extLst>
                    <a:ext uri="{FF2B5EF4-FFF2-40B4-BE49-F238E27FC236}">
                      <a16:creationId xmlns:a16="http://schemas.microsoft.com/office/drawing/2014/main" id="{926B0734-3772-4B41-BDCE-71F7EEA464D3}"/>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2" name="Freeform 10">
                  <a:extLst>
                    <a:ext uri="{FF2B5EF4-FFF2-40B4-BE49-F238E27FC236}">
                      <a16:creationId xmlns:a16="http://schemas.microsoft.com/office/drawing/2014/main" id="{BFED9925-530F-4335-9C61-434C5E20FCA3}"/>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3" name="Freeform 11">
                  <a:extLst>
                    <a:ext uri="{FF2B5EF4-FFF2-40B4-BE49-F238E27FC236}">
                      <a16:creationId xmlns:a16="http://schemas.microsoft.com/office/drawing/2014/main" id="{5D589916-594E-40B3-B642-DCAD367AD50B}"/>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4" name="Oval 33">
                  <a:extLst>
                    <a:ext uri="{FF2B5EF4-FFF2-40B4-BE49-F238E27FC236}">
                      <a16:creationId xmlns:a16="http://schemas.microsoft.com/office/drawing/2014/main" id="{C32F3AE4-F432-43CC-B8E0-9CBAD53B3579}"/>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7" name="Group 6">
              <a:extLst>
                <a:ext uri="{FF2B5EF4-FFF2-40B4-BE49-F238E27FC236}">
                  <a16:creationId xmlns:a16="http://schemas.microsoft.com/office/drawing/2014/main" id="{1424EA93-4742-49AA-94BF-1C9CC939CEC2}"/>
                </a:ext>
              </a:extLst>
            </p:cNvPr>
            <p:cNvGrpSpPr/>
            <p:nvPr userDrawn="1"/>
          </p:nvGrpSpPr>
          <p:grpSpPr>
            <a:xfrm rot="16200000">
              <a:off x="2686558" y="3784724"/>
              <a:ext cx="182438" cy="5555552"/>
              <a:chOff x="9312007" y="34787"/>
              <a:chExt cx="1212906" cy="3143923"/>
            </a:xfrm>
          </p:grpSpPr>
          <p:sp>
            <p:nvSpPr>
              <p:cNvPr id="17" name="Bent Arrow 26">
                <a:extLst>
                  <a:ext uri="{FF2B5EF4-FFF2-40B4-BE49-F238E27FC236}">
                    <a16:creationId xmlns:a16="http://schemas.microsoft.com/office/drawing/2014/main" id="{DF98CBAA-E484-46B3-8F76-2ABCB556CCF0}"/>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Bent Arrow 27">
                <a:extLst>
                  <a:ext uri="{FF2B5EF4-FFF2-40B4-BE49-F238E27FC236}">
                    <a16:creationId xmlns:a16="http://schemas.microsoft.com/office/drawing/2014/main" id="{D6BA4CD3-484C-4D43-A10F-BED8950C8E20}"/>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Bent Arrow 28">
              <a:extLst>
                <a:ext uri="{FF2B5EF4-FFF2-40B4-BE49-F238E27FC236}">
                  <a16:creationId xmlns:a16="http://schemas.microsoft.com/office/drawing/2014/main" id="{C8C07767-DDA8-446B-A2CE-7ED46C546218}"/>
                </a:ext>
              </a:extLst>
            </p:cNvPr>
            <p:cNvSpPr/>
            <p:nvPr userDrawn="1"/>
          </p:nvSpPr>
          <p:spPr bwMode="auto">
            <a:xfrm>
              <a:off x="5686283" y="6687742"/>
              <a:ext cx="3820134"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Bent Arrow 43">
              <a:extLst>
                <a:ext uri="{FF2B5EF4-FFF2-40B4-BE49-F238E27FC236}">
                  <a16:creationId xmlns:a16="http://schemas.microsoft.com/office/drawing/2014/main" id="{67C1E513-3EF5-49FE-9BDA-EA7F0459B7E6}"/>
                </a:ext>
              </a:extLst>
            </p:cNvPr>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5">
              <a:extLst>
                <a:ext uri="{FF2B5EF4-FFF2-40B4-BE49-F238E27FC236}">
                  <a16:creationId xmlns:a16="http://schemas.microsoft.com/office/drawing/2014/main" id="{EA4976FB-44ED-45C5-9392-E387B4097032}"/>
                </a:ext>
              </a:extLst>
            </p:cNvPr>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7D912FD8-64E1-49E0-86D1-B18ACCAA576F}"/>
                </a:ext>
              </a:extLst>
            </p:cNvPr>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Rectangle 14">
              <a:extLst>
                <a:ext uri="{FF2B5EF4-FFF2-40B4-BE49-F238E27FC236}">
                  <a16:creationId xmlns:a16="http://schemas.microsoft.com/office/drawing/2014/main" id="{E12F8C12-ACA8-4B46-95D2-F927507BC65D}"/>
                </a:ext>
              </a:extLst>
            </p:cNvPr>
            <p:cNvSpPr/>
            <p:nvPr userDrawn="1"/>
          </p:nvSpPr>
          <p:spPr bwMode="auto">
            <a:xfrm>
              <a:off x="0" y="6344998"/>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9922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B131E363-1408-47F5-9927-6105891E3681}"/>
                </a:ext>
              </a:extLst>
            </p:cNvPr>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grpSp>
    </p:spTree>
    <p:extLst>
      <p:ext uri="{BB962C8B-B14F-4D97-AF65-F5344CB8AC3E}">
        <p14:creationId xmlns:p14="http://schemas.microsoft.com/office/powerpoint/2010/main" val="1526844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Picture">
    <p:spTree>
      <p:nvGrpSpPr>
        <p:cNvPr id="1" name=""/>
        <p:cNvGrpSpPr/>
        <p:nvPr/>
      </p:nvGrpSpPr>
      <p:grpSpPr>
        <a:xfrm>
          <a:off x="0" y="0"/>
          <a:ext cx="0" cy="0"/>
          <a:chOff x="0" y="0"/>
          <a:chExt cx="0" cy="0"/>
        </a:xfrm>
      </p:grpSpPr>
      <p:pic>
        <p:nvPicPr>
          <p:cNvPr id="53" name="Picture 52" descr="bg_slide.png"/>
          <p:cNvPicPr>
            <a:picLocks noChangeAspect="1"/>
          </p:cNvPicPr>
          <p:nvPr userDrawn="1"/>
        </p:nvPicPr>
        <p:blipFill>
          <a:blip r:embed="rId2" cstate="screen">
            <a:clrChange>
              <a:clrFrom>
                <a:srgbClr val="FFFFFF"/>
              </a:clrFrom>
              <a:clrTo>
                <a:srgbClr val="FFFFFF">
                  <a:alpha val="0"/>
                </a:srgbClr>
              </a:clrTo>
            </a:clrChange>
          </a:blip>
          <a:srcRect/>
          <a:stretch>
            <a:fillRect/>
          </a:stretch>
        </p:blipFill>
        <p:spPr>
          <a:xfrm>
            <a:off x="3" y="5535428"/>
            <a:ext cx="5059677" cy="1328737"/>
          </a:xfrm>
          <a:prstGeom prst="rect">
            <a:avLst/>
          </a:prstGeom>
        </p:spPr>
      </p:pic>
      <p:sp>
        <p:nvSpPr>
          <p:cNvPr id="16" name="Slide Number Placeholder 5"/>
          <p:cNvSpPr>
            <a:spLocks noGrp="1"/>
          </p:cNvSpPr>
          <p:nvPr>
            <p:ph type="sldNum" sz="quarter" idx="12"/>
          </p:nvPr>
        </p:nvSpPr>
        <p:spPr>
          <a:xfrm>
            <a:off x="5577029" y="6516090"/>
            <a:ext cx="1037943"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sp>
        <p:nvSpPr>
          <p:cNvPr id="11" name="Title Placeholder 1"/>
          <p:cNvSpPr>
            <a:spLocks noGrp="1"/>
          </p:cNvSpPr>
          <p:nvPr>
            <p:ph type="title"/>
          </p:nvPr>
        </p:nvSpPr>
        <p:spPr>
          <a:xfrm>
            <a:off x="596901" y="185739"/>
            <a:ext cx="10985500" cy="920750"/>
          </a:xfrm>
          <a:prstGeom prst="rect">
            <a:avLst/>
          </a:prstGeom>
        </p:spPr>
        <p:txBody>
          <a:bodyPr vert="horz" lIns="0" tIns="0" rIns="0" bIns="0" rtlCol="0" anchor="ctr" anchorCtr="0">
            <a:normAutofit/>
          </a:bodyPr>
          <a:lstStyle/>
          <a:p>
            <a:r>
              <a:rPr lang="en-US" noProof="0"/>
              <a:t>Click to edit Master title style</a:t>
            </a:r>
            <a:endParaRPr lang="en-US" noProof="0" dirty="0"/>
          </a:p>
        </p:txBody>
      </p:sp>
      <p:sp>
        <p:nvSpPr>
          <p:cNvPr id="12" name="Content Placeholder 20"/>
          <p:cNvSpPr>
            <a:spLocks noGrp="1"/>
          </p:cNvSpPr>
          <p:nvPr>
            <p:ph sz="quarter" idx="17"/>
          </p:nvPr>
        </p:nvSpPr>
        <p:spPr>
          <a:xfrm>
            <a:off x="599019" y="2322787"/>
            <a:ext cx="5274733"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0"/>
          <p:cNvSpPr>
            <a:spLocks noGrp="1"/>
          </p:cNvSpPr>
          <p:nvPr>
            <p:ph sz="quarter" idx="23"/>
          </p:nvPr>
        </p:nvSpPr>
        <p:spPr>
          <a:xfrm>
            <a:off x="6321888" y="2322787"/>
            <a:ext cx="5274733"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0"/>
          <p:cNvSpPr>
            <a:spLocks noGrp="1"/>
          </p:cNvSpPr>
          <p:nvPr>
            <p:ph sz="quarter" idx="24"/>
          </p:nvPr>
        </p:nvSpPr>
        <p:spPr>
          <a:xfrm>
            <a:off x="596899" y="1266825"/>
            <a:ext cx="11002433" cy="838200"/>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p:txBody>
      </p:sp>
      <p:grpSp>
        <p:nvGrpSpPr>
          <p:cNvPr id="19" name="Group 18"/>
          <p:cNvGrpSpPr/>
          <p:nvPr userDrawn="1"/>
        </p:nvGrpSpPr>
        <p:grpSpPr bwMode="gray">
          <a:xfrm>
            <a:off x="10633829" y="6325019"/>
            <a:ext cx="954199" cy="333534"/>
            <a:chOff x="7527713" y="5505450"/>
            <a:chExt cx="1163308" cy="542169"/>
          </a:xfrm>
        </p:grpSpPr>
        <p:sp>
          <p:nvSpPr>
            <p:cNvPr id="20"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21"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22"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grpSp>
    </p:spTree>
    <p:extLst>
      <p:ext uri="{BB962C8B-B14F-4D97-AF65-F5344CB8AC3E}">
        <p14:creationId xmlns:p14="http://schemas.microsoft.com/office/powerpoint/2010/main" val="189251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832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448139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6/11/19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9165655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80984" y="3233561"/>
            <a:ext cx="5634328" cy="390876"/>
          </a:xfrm>
          <a:prstGeom prst="rect">
            <a:avLst/>
          </a:prstGeom>
          <a:blipFill>
            <a:blip r:embed="rId2">
              <a:alphaModFix amt="20000"/>
            </a:blip>
            <a:stretch>
              <a:fillRect/>
            </a:stretch>
          </a:blipFill>
        </p:spPr>
        <p:txBody>
          <a:bodyPr lIns="0" tIns="0" rIns="0" bIns="0" rtlCol="0" anchor="ctr">
            <a:spAutoFit/>
          </a:bodyPr>
          <a:lstStyle/>
          <a:p>
            <a:pPr algn="l"/>
            <a:endParaRPr lang="en-US" sz="2540" dirty="0">
              <a:solidFill>
                <a:schemeClr val="accent1"/>
              </a:solidFill>
            </a:endParaRPr>
          </a:p>
        </p:txBody>
      </p:sp>
      <p:sp>
        <p:nvSpPr>
          <p:cNvPr id="2" name="Title 1"/>
          <p:cNvSpPr>
            <a:spLocks noGrp="1"/>
          </p:cNvSpPr>
          <p:nvPr>
            <p:ph type="title" hasCustomPrompt="1"/>
          </p:nvPr>
        </p:nvSpPr>
        <p:spPr>
          <a:xfrm>
            <a:off x="381369" y="381375"/>
            <a:ext cx="11429264" cy="6095252"/>
          </a:xfrm>
        </p:spPr>
        <p:txBody>
          <a:bodyPr anchor="ctr"/>
          <a:lstStyle>
            <a:lvl1pPr algn="r">
              <a:defRPr sz="635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41512525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858390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4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94659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761C39-E72E-B14E-9F6E-3A2D904C6D3A}" type="datetimeFigureOut">
              <a:rPr lang="en-US" smtClean="0"/>
              <a:t>6/11/19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2580918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761C39-E72E-B14E-9F6E-3A2D904C6D3A}" type="datetimeFigureOut">
              <a:rPr lang="en-US" smtClean="0"/>
              <a:t>6/11/19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581664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761C39-E72E-B14E-9F6E-3A2D904C6D3A}" type="datetimeFigureOut">
              <a:rPr lang="en-US" smtClean="0"/>
              <a:t>6/11/19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94277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761C39-E72E-B14E-9F6E-3A2D904C6D3A}" type="datetimeFigureOut">
              <a:rPr lang="en-US" smtClean="0"/>
              <a:t>6/11/19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2529759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761C39-E72E-B14E-9F6E-3A2D904C6D3A}" type="datetimeFigureOut">
              <a:rPr lang="en-US" smtClean="0"/>
              <a:t>6/11/19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963233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761C39-E72E-B14E-9F6E-3A2D904C6D3A}" type="datetimeFigureOut">
              <a:rPr lang="en-US" smtClean="0"/>
              <a:t>6/11/19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60393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761C39-E72E-B14E-9F6E-3A2D904C6D3A}" type="datetimeFigureOut">
              <a:rPr lang="en-US" smtClean="0"/>
              <a:t>6/11/19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160460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61C39-E72E-B14E-9F6E-3A2D904C6D3A}" type="datetimeFigureOut">
              <a:rPr lang="en-US" smtClean="0"/>
              <a:t>6/11/19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B1B10E-C338-834C-B355-24185C899B68}" type="slidenum">
              <a:rPr lang="en-US" smtClean="0"/>
              <a:t>‹#›</a:t>
            </a:fld>
            <a:endParaRPr lang="en-US"/>
          </a:p>
        </p:txBody>
      </p:sp>
    </p:spTree>
    <p:extLst>
      <p:ext uri="{BB962C8B-B14F-4D97-AF65-F5344CB8AC3E}">
        <p14:creationId xmlns:p14="http://schemas.microsoft.com/office/powerpoint/2010/main" val="1540828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80" r:id="rId18"/>
    <p:sldLayoutId id="2147483681" r:id="rId19"/>
    <p:sldLayoutId id="2147483682" r:id="rId20"/>
    <p:sldLayoutId id="2147483683" r:id="rId21"/>
    <p:sldLayoutId id="2147483684" r:id="rId22"/>
    <p:sldLayoutId id="2147483685"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0.emf"/><Relationship Id="rId3" Type="http://schemas.openxmlformats.org/officeDocument/2006/relationships/image" Target="../media/image30.png"/><Relationship Id="rId7" Type="http://schemas.openxmlformats.org/officeDocument/2006/relationships/image" Target="../media/image34.emf"/><Relationship Id="rId12" Type="http://schemas.openxmlformats.org/officeDocument/2006/relationships/image" Target="../media/image39.em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3.emf"/><Relationship Id="rId11" Type="http://schemas.openxmlformats.org/officeDocument/2006/relationships/image" Target="../media/image38.emf"/><Relationship Id="rId5" Type="http://schemas.openxmlformats.org/officeDocument/2006/relationships/image" Target="../media/image32.emf"/><Relationship Id="rId15" Type="http://schemas.openxmlformats.org/officeDocument/2006/relationships/image" Target="../media/image42.emf"/><Relationship Id="rId10" Type="http://schemas.openxmlformats.org/officeDocument/2006/relationships/image" Target="../media/image37.emf"/><Relationship Id="rId4" Type="http://schemas.openxmlformats.org/officeDocument/2006/relationships/image" Target="../media/image31.emf"/><Relationship Id="rId9" Type="http://schemas.openxmlformats.org/officeDocument/2006/relationships/image" Target="../media/image36.emf"/><Relationship Id="rId14" Type="http://schemas.openxmlformats.org/officeDocument/2006/relationships/image" Target="../media/image41.emf"/></Relationships>
</file>

<file path=ppt/slides/_rels/slide11.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0.emf"/><Relationship Id="rId3" Type="http://schemas.openxmlformats.org/officeDocument/2006/relationships/image" Target="../media/image30.png"/><Relationship Id="rId7" Type="http://schemas.openxmlformats.org/officeDocument/2006/relationships/image" Target="../media/image34.emf"/><Relationship Id="rId12" Type="http://schemas.openxmlformats.org/officeDocument/2006/relationships/image" Target="../media/image39.em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3.emf"/><Relationship Id="rId11" Type="http://schemas.openxmlformats.org/officeDocument/2006/relationships/image" Target="../media/image38.emf"/><Relationship Id="rId5" Type="http://schemas.openxmlformats.org/officeDocument/2006/relationships/image" Target="../media/image32.emf"/><Relationship Id="rId15" Type="http://schemas.openxmlformats.org/officeDocument/2006/relationships/image" Target="../media/image42.emf"/><Relationship Id="rId10" Type="http://schemas.openxmlformats.org/officeDocument/2006/relationships/image" Target="../media/image37.emf"/><Relationship Id="rId4" Type="http://schemas.openxmlformats.org/officeDocument/2006/relationships/image" Target="../media/image31.emf"/><Relationship Id="rId9" Type="http://schemas.openxmlformats.org/officeDocument/2006/relationships/image" Target="../media/image36.emf"/><Relationship Id="rId14" Type="http://schemas.openxmlformats.org/officeDocument/2006/relationships/image" Target="../media/image41.emf"/></Relationships>
</file>

<file path=ppt/slides/_rels/slide12.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0.emf"/><Relationship Id="rId3" Type="http://schemas.openxmlformats.org/officeDocument/2006/relationships/image" Target="../media/image30.png"/><Relationship Id="rId7" Type="http://schemas.openxmlformats.org/officeDocument/2006/relationships/image" Target="../media/image34.emf"/><Relationship Id="rId12" Type="http://schemas.openxmlformats.org/officeDocument/2006/relationships/image" Target="../media/image39.em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3.emf"/><Relationship Id="rId11" Type="http://schemas.openxmlformats.org/officeDocument/2006/relationships/image" Target="../media/image38.emf"/><Relationship Id="rId5" Type="http://schemas.openxmlformats.org/officeDocument/2006/relationships/image" Target="../media/image32.emf"/><Relationship Id="rId15" Type="http://schemas.openxmlformats.org/officeDocument/2006/relationships/image" Target="../media/image42.emf"/><Relationship Id="rId10" Type="http://schemas.openxmlformats.org/officeDocument/2006/relationships/image" Target="../media/image37.emf"/><Relationship Id="rId4" Type="http://schemas.openxmlformats.org/officeDocument/2006/relationships/image" Target="../media/image31.emf"/><Relationship Id="rId9" Type="http://schemas.openxmlformats.org/officeDocument/2006/relationships/image" Target="../media/image36.emf"/><Relationship Id="rId14" Type="http://schemas.openxmlformats.org/officeDocument/2006/relationships/image" Target="../media/image41.emf"/></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http://sashankpappu.com/" TargetMode="External"/><Relationship Id="rId2" Type="http://schemas.openxmlformats.org/officeDocument/2006/relationships/image" Target="../media/image8.jpg"/><Relationship Id="rId1" Type="http://schemas.openxmlformats.org/officeDocument/2006/relationships/slideLayout" Target="../slideLayouts/slideLayout22.xml"/><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9vND34dzLAhUD6WMKHWO5BNsQjRwIBw&amp;url=https://azure.microsoft.com/en-us/services/data-lake-store/&amp;bvm=bv.117868183,d.cGc&amp;psig=AFQjCNETTWiW1LcX93YiByIxe26pUlIMpQ&amp;ust=1459027175939918"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9vND34dzLAhUD6WMKHWO5BNsQjRwIBw&amp;url=https://azure.microsoft.com/en-us/services/data-lake-store/&amp;bvm=bv.117868183,d.cGc&amp;psig=AFQjCNETTWiW1LcX93YiByIxe26pUlIMpQ&amp;ust=1459027175939918"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14.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16.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50.gi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69302" y="1524000"/>
            <a:ext cx="6545155" cy="2285840"/>
          </a:xfrm>
        </p:spPr>
        <p:txBody>
          <a:bodyPr>
            <a:normAutofit fontScale="90000"/>
          </a:bodyPr>
          <a:lstStyle/>
          <a:p>
            <a:pPr>
              <a:spcBef>
                <a:spcPts val="1200"/>
              </a:spcBef>
            </a:pPr>
            <a:r>
              <a:rPr lang="en-US" sz="5000" spc="0" dirty="0">
                <a:latin typeface="Arial" panose="020B0604020202020204" pitchFamily="34" charset="0"/>
                <a:ea typeface="Segoe UI Semilight" charset="0"/>
              </a:rPr>
              <a:t>Azure Data Lake &amp; Factory</a:t>
            </a:r>
            <a:br>
              <a:rPr lang="en-US" sz="5000" spc="0" dirty="0">
                <a:latin typeface="Arial" panose="020B0604020202020204" pitchFamily="34" charset="0"/>
                <a:ea typeface="Segoe UI Semilight" charset="0"/>
              </a:rPr>
            </a:br>
            <a:br>
              <a:rPr lang="en-US" sz="5000" spc="0" dirty="0">
                <a:latin typeface="Arial" panose="020B0604020202020204" pitchFamily="34" charset="0"/>
                <a:ea typeface="Segoe UI Semilight" charset="0"/>
              </a:rPr>
            </a:br>
            <a:r>
              <a:rPr lang="en-US" sz="2000" spc="0" dirty="0">
                <a:latin typeface="Arial" panose="020B0604020202020204" pitchFamily="34" charset="0"/>
                <a:ea typeface="Segoe UI Semilight" charset="0"/>
              </a:rPr>
              <a:t>Technical Deep Dive –Day 3</a:t>
            </a:r>
            <a:br>
              <a:rPr lang="en-US" sz="2000" spc="0" dirty="0">
                <a:latin typeface="Arial" panose="020B0604020202020204" pitchFamily="34" charset="0"/>
                <a:ea typeface="Segoe UI Semilight" charset="0"/>
              </a:rPr>
            </a:br>
            <a:endParaRPr lang="en-US" sz="3600" spc="0" dirty="0">
              <a:latin typeface="Arial" panose="020B0604020202020204" pitchFamily="34" charset="0"/>
              <a:ea typeface="Segoe UI Semilight" charset="0"/>
            </a:endParaRPr>
          </a:p>
        </p:txBody>
      </p:sp>
      <p:sp>
        <p:nvSpPr>
          <p:cNvPr id="9" name="Subtitle 2">
            <a:extLst>
              <a:ext uri="{FF2B5EF4-FFF2-40B4-BE49-F238E27FC236}">
                <a16:creationId xmlns:a16="http://schemas.microsoft.com/office/drawing/2014/main" id="{FA87184D-9D3E-46B5-A5D4-8E1D9812BF43}"/>
              </a:ext>
            </a:extLst>
          </p:cNvPr>
          <p:cNvSpPr>
            <a:spLocks noGrp="1"/>
          </p:cNvSpPr>
          <p:nvPr>
            <p:ph type="body" sz="quarter" idx="12"/>
          </p:nvPr>
        </p:nvSpPr>
        <p:spPr>
          <a:xfrm>
            <a:off x="269302" y="4304651"/>
            <a:ext cx="6545155" cy="1792326"/>
          </a:xfrm>
        </p:spPr>
        <p:txBody>
          <a:bodyPr anchor="t"/>
          <a:lstStyle/>
          <a:p>
            <a:r>
              <a:rPr lang="en-US" sz="2000" b="1" dirty="0">
                <a:latin typeface="Arial" panose="020B0604020202020204" pitchFamily="34" charset="0"/>
                <a:ea typeface="Segoe UI Semibold" charset="0"/>
                <a:cs typeface="Arial" panose="020B0604020202020204" pitchFamily="34" charset="0"/>
              </a:rPr>
              <a:t>Sashank Pappu</a:t>
            </a:r>
          </a:p>
          <a:p>
            <a:r>
              <a:rPr lang="en-US" sz="2000" b="1" dirty="0">
                <a:latin typeface="Arial" panose="020B0604020202020204" pitchFamily="34" charset="0"/>
                <a:ea typeface="Segoe UI Semibold" charset="0"/>
                <a:cs typeface="Arial" panose="020B0604020202020204" pitchFamily="34" charset="0"/>
              </a:rPr>
              <a:t>Azure Data &amp; AI Specialist</a:t>
            </a:r>
          </a:p>
          <a:p>
            <a:endParaRPr lang="en-US" sz="2000" b="1" dirty="0">
              <a:latin typeface="Arial" panose="020B0604020202020204" pitchFamily="34" charset="0"/>
              <a:ea typeface="Segoe UI Semibold" charset="0"/>
              <a:cs typeface="Arial" panose="020B0604020202020204" pitchFamily="34" charset="0"/>
            </a:endParaRPr>
          </a:p>
          <a:p>
            <a:r>
              <a:rPr lang="en-US" sz="2000" b="1" dirty="0">
                <a:latin typeface="Arial" panose="020B0604020202020204" pitchFamily="34" charset="0"/>
                <a:ea typeface="Segoe UI Semibold" charset="0"/>
                <a:cs typeface="Arial" panose="020B0604020202020204" pitchFamily="34" charset="0"/>
              </a:rPr>
              <a:t>Shiva </a:t>
            </a:r>
            <a:r>
              <a:rPr lang="en-US" sz="2000" b="1" dirty="0" err="1">
                <a:latin typeface="Arial" panose="020B0604020202020204" pitchFamily="34" charset="0"/>
                <a:ea typeface="Segoe UI Semibold" charset="0"/>
                <a:cs typeface="Arial" panose="020B0604020202020204" pitchFamily="34" charset="0"/>
              </a:rPr>
              <a:t>Priya</a:t>
            </a:r>
            <a:r>
              <a:rPr lang="en-US" sz="2000" b="1" dirty="0">
                <a:latin typeface="Arial" panose="020B0604020202020204" pitchFamily="34" charset="0"/>
                <a:ea typeface="Segoe UI Semibold" charset="0"/>
                <a:cs typeface="Arial" panose="020B0604020202020204" pitchFamily="34" charset="0"/>
              </a:rPr>
              <a:t> </a:t>
            </a:r>
          </a:p>
          <a:p>
            <a:r>
              <a:rPr lang="en-US" sz="2000" b="1" dirty="0">
                <a:latin typeface="Arial" panose="020B0604020202020204" pitchFamily="34" charset="0"/>
                <a:ea typeface="Segoe UI Semibold" charset="0"/>
                <a:cs typeface="Arial" panose="020B0604020202020204" pitchFamily="34" charset="0"/>
              </a:rPr>
              <a:t>Azure Data Engineer</a:t>
            </a:r>
          </a:p>
        </p:txBody>
      </p:sp>
    </p:spTree>
    <p:extLst>
      <p:ext uri="{BB962C8B-B14F-4D97-AF65-F5344CB8AC3E}">
        <p14:creationId xmlns:p14="http://schemas.microsoft.com/office/powerpoint/2010/main" val="3751262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anim calcmode="lin" valueType="num">
                                      <p:cBhvr>
                                        <p:cTn id="8" dur="350" fill="hold"/>
                                        <p:tgtEl>
                                          <p:spTgt spid="8"/>
                                        </p:tgtEl>
                                        <p:attrNameLst>
                                          <p:attrName>ppt_x</p:attrName>
                                        </p:attrNameLst>
                                      </p:cBhvr>
                                      <p:tavLst>
                                        <p:tav tm="0">
                                          <p:val>
                                            <p:strVal val="#ppt_x"/>
                                          </p:val>
                                        </p:tav>
                                        <p:tav tm="100000">
                                          <p:val>
                                            <p:strVal val="#ppt_x"/>
                                          </p:val>
                                        </p:tav>
                                      </p:tavLst>
                                    </p:anim>
                                    <p:anim calcmode="lin" valueType="num">
                                      <p:cBhvr>
                                        <p:cTn id="9" dur="3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350"/>
                                        <p:tgtEl>
                                          <p:spTgt spid="9">
                                            <p:txEl>
                                              <p:pRg st="0" end="0"/>
                                            </p:txEl>
                                          </p:spTgt>
                                        </p:tgtEl>
                                      </p:cBhvr>
                                    </p:animEffect>
                                    <p:anim calcmode="lin" valueType="num">
                                      <p:cBhvr>
                                        <p:cTn id="13" dur="3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3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20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350"/>
                                        <p:tgtEl>
                                          <p:spTgt spid="9">
                                            <p:txEl>
                                              <p:pRg st="1" end="1"/>
                                            </p:txEl>
                                          </p:spTgt>
                                        </p:tgtEl>
                                      </p:cBhvr>
                                    </p:animEffect>
                                    <p:anim calcmode="lin" valueType="num">
                                      <p:cBhvr>
                                        <p:cTn id="20" dur="3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1" dur="3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200"/>
                                  </p:stCondLst>
                                  <p:childTnLst>
                                    <p:set>
                                      <p:cBhvr>
                                        <p:cTn id="25" dur="1" fill="hold">
                                          <p:stCondLst>
                                            <p:cond delay="0"/>
                                          </p:stCondLst>
                                        </p:cTn>
                                        <p:tgtEl>
                                          <p:spTgt spid="9">
                                            <p:txEl>
                                              <p:pRg st="3" end="3"/>
                                            </p:txEl>
                                          </p:spTgt>
                                        </p:tgtEl>
                                        <p:attrNameLst>
                                          <p:attrName>style.visibility</p:attrName>
                                        </p:attrNameLst>
                                      </p:cBhvr>
                                      <p:to>
                                        <p:strVal val="visible"/>
                                      </p:to>
                                    </p:set>
                                    <p:animEffect transition="in" filter="fade">
                                      <p:cBhvr>
                                        <p:cTn id="26" dur="350"/>
                                        <p:tgtEl>
                                          <p:spTgt spid="9">
                                            <p:txEl>
                                              <p:pRg st="3" end="3"/>
                                            </p:txEl>
                                          </p:spTgt>
                                        </p:tgtEl>
                                      </p:cBhvr>
                                    </p:animEffect>
                                    <p:anim calcmode="lin" valueType="num">
                                      <p:cBhvr>
                                        <p:cTn id="27" dur="35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8" dur="35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200"/>
                                  </p:stCondLst>
                                  <p:childTnLst>
                                    <p:set>
                                      <p:cBhvr>
                                        <p:cTn id="32" dur="1" fill="hold">
                                          <p:stCondLst>
                                            <p:cond delay="0"/>
                                          </p:stCondLst>
                                        </p:cTn>
                                        <p:tgtEl>
                                          <p:spTgt spid="9">
                                            <p:txEl>
                                              <p:pRg st="4" end="4"/>
                                            </p:txEl>
                                          </p:spTgt>
                                        </p:tgtEl>
                                        <p:attrNameLst>
                                          <p:attrName>style.visibility</p:attrName>
                                        </p:attrNameLst>
                                      </p:cBhvr>
                                      <p:to>
                                        <p:strVal val="visible"/>
                                      </p:to>
                                    </p:set>
                                    <p:animEffect transition="in" filter="fade">
                                      <p:cBhvr>
                                        <p:cTn id="33" dur="350"/>
                                        <p:tgtEl>
                                          <p:spTgt spid="9">
                                            <p:txEl>
                                              <p:pRg st="4" end="4"/>
                                            </p:txEl>
                                          </p:spTgt>
                                        </p:tgtEl>
                                      </p:cBhvr>
                                    </p:animEffect>
                                    <p:anim calcmode="lin" valueType="num">
                                      <p:cBhvr>
                                        <p:cTn id="34" dur="35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5" dur="35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9162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185843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8858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7640574" y="3813971"/>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11" name="Rectangle 210"/>
          <p:cNvSpPr/>
          <p:nvPr/>
        </p:nvSpPr>
        <p:spPr>
          <a:xfrm>
            <a:off x="6026340" y="4008718"/>
            <a:ext cx="856571" cy="573830"/>
          </a:xfrm>
          <a:prstGeom prst="rect">
            <a:avLst/>
          </a:prstGeom>
          <a:noFill/>
          <a:ln w="12700" cap="flat" cmpd="sng" algn="ctr">
            <a:noFill/>
            <a:prstDash val="solid"/>
            <a:miter lim="800000"/>
          </a:ln>
          <a:effectLst/>
        </p:spPr>
        <p:txBody>
          <a:bodyPr rtlCol="0" anchor="ctr"/>
          <a:lstStyle/>
          <a:p>
            <a:pPr algn="ctr" defTabSz="685537">
              <a:defRPr/>
            </a:pPr>
            <a:r>
              <a:rPr lang="en-US" sz="1200" b="1" kern="0" dirty="0">
                <a:solidFill>
                  <a:prstClr val="black">
                    <a:lumMod val="50000"/>
                    <a:lumOff val="50000"/>
                  </a:prstClr>
                </a:solidFill>
                <a:latin typeface="Calibri" panose="020F0502020204030204"/>
                <a:ea typeface="MS PGothic" charset="0"/>
              </a:rPr>
              <a:t>Scale-out Storage &amp; Compute</a:t>
            </a:r>
          </a:p>
          <a:p>
            <a:pPr algn="ctr" defTabSz="685537">
              <a:defRPr/>
            </a:pPr>
            <a:r>
              <a:rPr lang="en-US" sz="675" kern="0" dirty="0">
                <a:solidFill>
                  <a:prstClr val="black">
                    <a:lumMod val="50000"/>
                    <a:lumOff val="50000"/>
                  </a:prstClr>
                </a:solidFill>
                <a:latin typeface="Calibri" panose="020F0502020204030204"/>
                <a:ea typeface="MS PGothic" charset="0"/>
              </a:rPr>
              <a:t>(HDFS, Blob Storage, </a:t>
            </a:r>
            <a:r>
              <a:rPr lang="en-US" sz="675" kern="0" dirty="0" err="1">
                <a:solidFill>
                  <a:prstClr val="black">
                    <a:lumMod val="50000"/>
                    <a:lumOff val="50000"/>
                  </a:prstClr>
                </a:solidFill>
                <a:latin typeface="Calibri" panose="020F0502020204030204"/>
                <a:ea typeface="MS PGothic" charset="0"/>
              </a:rPr>
              <a:t>etc</a:t>
            </a:r>
            <a:r>
              <a:rPr lang="en-US" sz="675" kern="0" dirty="0">
                <a:solidFill>
                  <a:prstClr val="black">
                    <a:lumMod val="50000"/>
                    <a:lumOff val="50000"/>
                  </a:prstClr>
                </a:solidFill>
                <a:latin typeface="Calibri" panose="020F0502020204030204"/>
                <a:ea typeface="MS PGothic" charset="0"/>
              </a:rPr>
              <a:t>)</a:t>
            </a:r>
          </a:p>
        </p:txBody>
      </p:sp>
      <p:sp>
        <p:nvSpPr>
          <p:cNvPr id="212" name="U-Turn Arrow 211"/>
          <p:cNvSpPr/>
          <p:nvPr/>
        </p:nvSpPr>
        <p:spPr>
          <a:xfrm rot="10800000" flipH="1">
            <a:off x="5955477" y="4997744"/>
            <a:ext cx="250896" cy="274997"/>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3" name="U-Turn Arrow 212"/>
          <p:cNvSpPr/>
          <p:nvPr/>
        </p:nvSpPr>
        <p:spPr>
          <a:xfrm rot="10800000" flipH="1">
            <a:off x="6385657" y="5009579"/>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4" name="U-Turn Arrow 213"/>
          <p:cNvSpPr/>
          <p:nvPr/>
        </p:nvSpPr>
        <p:spPr>
          <a:xfrm rot="10800000" flipH="1">
            <a:off x="6815837" y="5006050"/>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82329" y="3303781"/>
            <a:ext cx="210977" cy="128492"/>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0096" y="3497423"/>
            <a:ext cx="210977" cy="128492"/>
          </a:xfrm>
          <a:prstGeom prst="rect">
            <a:avLst/>
          </a:prstGeom>
          <a:ln w="6350">
            <a:solidFill>
              <a:sysClr val="windowText" lastClr="000000">
                <a:lumMod val="50000"/>
                <a:lumOff val="50000"/>
              </a:sysClr>
            </a:solidFill>
          </a:ln>
        </p:spPr>
      </p:pic>
      <p:sp>
        <p:nvSpPr>
          <p:cNvPr id="217" name="Flowchart: Multidocument 216"/>
          <p:cNvSpPr/>
          <p:nvPr/>
        </p:nvSpPr>
        <p:spPr>
          <a:xfrm>
            <a:off x="5645699" y="3720632"/>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89467" y="3813972"/>
            <a:ext cx="210977" cy="128492"/>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09360" y="3631018"/>
            <a:ext cx="210977" cy="128492"/>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92696" y="3979875"/>
            <a:ext cx="210977" cy="128492"/>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08555" y="4221835"/>
            <a:ext cx="210977" cy="128492"/>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67225" y="4176903"/>
            <a:ext cx="210977" cy="128492"/>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43274" y="4379255"/>
            <a:ext cx="210977" cy="128492"/>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2024" y="4547359"/>
            <a:ext cx="210977" cy="128492"/>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0551" y="4671517"/>
            <a:ext cx="210977" cy="128492"/>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78207" y="3475473"/>
            <a:ext cx="210977" cy="154919"/>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279717" y="3543884"/>
            <a:ext cx="210977" cy="154919"/>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16010" y="3692371"/>
            <a:ext cx="210977" cy="154919"/>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78883" y="4650410"/>
            <a:ext cx="210977" cy="154919"/>
          </a:xfrm>
          <a:prstGeom prst="rect">
            <a:avLst/>
          </a:prstGeom>
          <a:ln w="6350">
            <a:solidFill>
              <a:sysClr val="windowText" lastClr="000000">
                <a:lumMod val="50000"/>
                <a:lumOff val="50000"/>
              </a:sysClr>
            </a:solidFill>
          </a:ln>
        </p:spPr>
      </p:pic>
      <p:sp>
        <p:nvSpPr>
          <p:cNvPr id="232" name="Flowchart: Multidocument 231"/>
          <p:cNvSpPr/>
          <p:nvPr/>
        </p:nvSpPr>
        <p:spPr>
          <a:xfrm>
            <a:off x="5759356" y="4013589"/>
            <a:ext cx="121567" cy="147808"/>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3" name="Flowchart: Multidocument 232"/>
          <p:cNvSpPr/>
          <p:nvPr/>
        </p:nvSpPr>
        <p:spPr>
          <a:xfrm>
            <a:off x="5768987" y="4208580"/>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5" name="Oval 234"/>
          <p:cNvSpPr/>
          <p:nvPr/>
        </p:nvSpPr>
        <p:spPr>
          <a:xfrm>
            <a:off x="5853953" y="3848546"/>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6" name="Oval 235"/>
          <p:cNvSpPr/>
          <p:nvPr/>
        </p:nvSpPr>
        <p:spPr>
          <a:xfrm>
            <a:off x="5838366" y="4408669"/>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9" name="Rectangle 238"/>
          <p:cNvSpPr/>
          <p:nvPr/>
        </p:nvSpPr>
        <p:spPr>
          <a:xfrm>
            <a:off x="5550093" y="396536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0" name="Rectangle 239"/>
          <p:cNvSpPr/>
          <p:nvPr/>
        </p:nvSpPr>
        <p:spPr>
          <a:xfrm>
            <a:off x="5516759" y="3499074"/>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1" name="Rectangle 240"/>
          <p:cNvSpPr/>
          <p:nvPr/>
        </p:nvSpPr>
        <p:spPr>
          <a:xfrm>
            <a:off x="6120427" y="371761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2" name="Rectangle 241"/>
          <p:cNvSpPr/>
          <p:nvPr/>
        </p:nvSpPr>
        <p:spPr>
          <a:xfrm>
            <a:off x="5516759" y="4841753"/>
            <a:ext cx="916022" cy="107607"/>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3" name="Rectangle 242"/>
          <p:cNvSpPr/>
          <p:nvPr/>
        </p:nvSpPr>
        <p:spPr>
          <a:xfrm>
            <a:off x="5859652" y="4638796"/>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5" name="Flowchart: Multidocument 244"/>
          <p:cNvSpPr/>
          <p:nvPr/>
        </p:nvSpPr>
        <p:spPr>
          <a:xfrm>
            <a:off x="5923139" y="3497424"/>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683979" y="3258224"/>
            <a:ext cx="210977" cy="128492"/>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139" y="3264516"/>
            <a:ext cx="210977" cy="154919"/>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49052" y="3292022"/>
            <a:ext cx="210977" cy="154919"/>
          </a:xfrm>
          <a:prstGeom prst="rect">
            <a:avLst/>
          </a:prstGeom>
          <a:ln w="6350">
            <a:solidFill>
              <a:sysClr val="windowText" lastClr="000000">
                <a:lumMod val="50000"/>
                <a:lumOff val="50000"/>
              </a:sysClr>
            </a:solidFill>
          </a:ln>
        </p:spPr>
      </p:pic>
      <p:sp>
        <p:nvSpPr>
          <p:cNvPr id="250" name="TextBox 249"/>
          <p:cNvSpPr txBox="1"/>
          <p:nvPr/>
        </p:nvSpPr>
        <p:spPr>
          <a:xfrm>
            <a:off x="5926984" y="5316180"/>
            <a:ext cx="1266321" cy="253916"/>
          </a:xfrm>
          <a:prstGeom prst="rect">
            <a:avLst/>
          </a:prstGeom>
          <a:noFill/>
        </p:spPr>
        <p:txBody>
          <a:bodyPr wrap="square" rtlCol="0">
            <a:spAutoFit/>
          </a:bodyPr>
          <a:lstStyle>
            <a:defPPr>
              <a:defRPr lang="en-US"/>
            </a:defPPr>
            <a:lvl1pPr>
              <a:defRPr sz="1400" b="1">
                <a:solidFill>
                  <a:srgbClr val="0070C0"/>
                </a:solidFill>
              </a:defRPr>
            </a:lvl1pPr>
          </a:lstStyle>
          <a:p>
            <a:pPr defTabSz="685537"/>
            <a:r>
              <a:rPr lang="en-US" sz="1050" dirty="0">
                <a:latin typeface="Calibri" panose="020F0502020204030204"/>
                <a:ea typeface="MS PGothic" charset="0"/>
              </a:rPr>
              <a:t>Transform &amp; Load</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728878" y="3328645"/>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79" name="Oval 278"/>
          <p:cNvSpPr/>
          <p:nvPr/>
        </p:nvSpPr>
        <p:spPr>
          <a:xfrm>
            <a:off x="5954826" y="3712877"/>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0" name="Oval 279"/>
          <p:cNvSpPr/>
          <p:nvPr/>
        </p:nvSpPr>
        <p:spPr>
          <a:xfrm>
            <a:off x="5728877" y="3522415"/>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1" name="Rectangle 280"/>
          <p:cNvSpPr/>
          <p:nvPr/>
        </p:nvSpPr>
        <p:spPr>
          <a:xfrm>
            <a:off x="6288214" y="4844258"/>
            <a:ext cx="599345" cy="103886"/>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3" name="TextBox 2"/>
          <p:cNvSpPr txBox="1"/>
          <p:nvPr/>
        </p:nvSpPr>
        <p:spPr>
          <a:xfrm>
            <a:off x="5423682" y="4743584"/>
            <a:ext cx="1328586" cy="329325"/>
          </a:xfrm>
          <a:prstGeom prst="rect">
            <a:avLst/>
          </a:prstGeom>
          <a:noFill/>
        </p:spPr>
        <p:txBody>
          <a:bodyPr wrap="square" lIns="134464" tIns="107571" rIns="134464" bIns="107571" rtlCol="0">
            <a:spAutoFit/>
          </a:bodyPr>
          <a:lstStyle/>
          <a:p>
            <a:pPr>
              <a:lnSpc>
                <a:spcPct val="90000"/>
              </a:lnSpc>
              <a:spcAft>
                <a:spcPts val="441"/>
              </a:spcAft>
            </a:pPr>
            <a:r>
              <a:rPr lang="en-US" sz="809" dirty="0">
                <a:solidFill>
                  <a:srgbClr val="505050"/>
                </a:solidFill>
                <a:ea typeface="MS PGothic" charset="0"/>
              </a:rPr>
              <a:t>Streaming data</a:t>
            </a:r>
          </a:p>
        </p:txBody>
      </p:sp>
      <p:sp>
        <p:nvSpPr>
          <p:cNvPr id="7" name="Right Arrow 6"/>
          <p:cNvSpPr/>
          <p:nvPr/>
        </p:nvSpPr>
        <p:spPr bwMode="auto">
          <a:xfrm>
            <a:off x="6837954" y="4792449"/>
            <a:ext cx="663574" cy="205235"/>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685537"/>
            <a:endParaRPr lang="en-US" sz="1350" kern="0" dirty="0">
              <a:solidFill>
                <a:prstClr val="white"/>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109630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8858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34" name="Freeform 133"/>
          <p:cNvSpPr/>
          <p:nvPr/>
        </p:nvSpPr>
        <p:spPr>
          <a:xfrm>
            <a:off x="5377013" y="1700993"/>
            <a:ext cx="2292248" cy="3975701"/>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161"/>
            <a:endParaRPr lang="en-US" sz="1298">
              <a:solidFill>
                <a:prstClr val="white"/>
              </a:soli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7640574" y="3813971"/>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11" name="Rectangle 210"/>
          <p:cNvSpPr/>
          <p:nvPr/>
        </p:nvSpPr>
        <p:spPr>
          <a:xfrm>
            <a:off x="6026340" y="4008718"/>
            <a:ext cx="856571" cy="573830"/>
          </a:xfrm>
          <a:prstGeom prst="rect">
            <a:avLst/>
          </a:prstGeom>
          <a:noFill/>
          <a:ln w="12700" cap="flat" cmpd="sng" algn="ctr">
            <a:noFill/>
            <a:prstDash val="solid"/>
            <a:miter lim="800000"/>
          </a:ln>
          <a:effectLst/>
        </p:spPr>
        <p:txBody>
          <a:bodyPr rtlCol="0" anchor="ctr"/>
          <a:lstStyle/>
          <a:p>
            <a:pPr algn="ctr" defTabSz="685537">
              <a:defRPr/>
            </a:pPr>
            <a:r>
              <a:rPr lang="en-US" sz="1200" b="1" kern="0" dirty="0">
                <a:solidFill>
                  <a:prstClr val="black">
                    <a:lumMod val="50000"/>
                    <a:lumOff val="50000"/>
                  </a:prstClr>
                </a:solidFill>
                <a:latin typeface="Calibri" panose="020F0502020204030204"/>
                <a:ea typeface="MS PGothic" charset="0"/>
              </a:rPr>
              <a:t>Scale-out Storage &amp; Compute</a:t>
            </a:r>
          </a:p>
          <a:p>
            <a:pPr algn="ctr" defTabSz="685537">
              <a:defRPr/>
            </a:pPr>
            <a:r>
              <a:rPr lang="en-US" sz="675" kern="0" dirty="0">
                <a:solidFill>
                  <a:prstClr val="black">
                    <a:lumMod val="50000"/>
                    <a:lumOff val="50000"/>
                  </a:prstClr>
                </a:solidFill>
                <a:latin typeface="Calibri" panose="020F0502020204030204"/>
                <a:ea typeface="MS PGothic" charset="0"/>
              </a:rPr>
              <a:t>(HDFS, Blob Storage, </a:t>
            </a:r>
            <a:r>
              <a:rPr lang="en-US" sz="675" kern="0" dirty="0" err="1">
                <a:solidFill>
                  <a:prstClr val="black">
                    <a:lumMod val="50000"/>
                    <a:lumOff val="50000"/>
                  </a:prstClr>
                </a:solidFill>
                <a:latin typeface="Calibri" panose="020F0502020204030204"/>
                <a:ea typeface="MS PGothic" charset="0"/>
              </a:rPr>
              <a:t>etc</a:t>
            </a:r>
            <a:r>
              <a:rPr lang="en-US" sz="675" kern="0" dirty="0">
                <a:solidFill>
                  <a:prstClr val="black">
                    <a:lumMod val="50000"/>
                    <a:lumOff val="50000"/>
                  </a:prstClr>
                </a:solidFill>
                <a:latin typeface="Calibri" panose="020F0502020204030204"/>
                <a:ea typeface="MS PGothic" charset="0"/>
              </a:rPr>
              <a:t>)</a:t>
            </a:r>
          </a:p>
        </p:txBody>
      </p:sp>
      <p:sp>
        <p:nvSpPr>
          <p:cNvPr id="212" name="U-Turn Arrow 211"/>
          <p:cNvSpPr/>
          <p:nvPr/>
        </p:nvSpPr>
        <p:spPr>
          <a:xfrm rot="10800000" flipH="1">
            <a:off x="5955477" y="4997744"/>
            <a:ext cx="250896" cy="274997"/>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3" name="U-Turn Arrow 212"/>
          <p:cNvSpPr/>
          <p:nvPr/>
        </p:nvSpPr>
        <p:spPr>
          <a:xfrm rot="10800000" flipH="1">
            <a:off x="6385657" y="5009579"/>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4" name="U-Turn Arrow 213"/>
          <p:cNvSpPr/>
          <p:nvPr/>
        </p:nvSpPr>
        <p:spPr>
          <a:xfrm rot="10800000" flipH="1">
            <a:off x="6815837" y="5006050"/>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82329" y="3303781"/>
            <a:ext cx="210977" cy="128492"/>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0096" y="3497423"/>
            <a:ext cx="210977" cy="128492"/>
          </a:xfrm>
          <a:prstGeom prst="rect">
            <a:avLst/>
          </a:prstGeom>
          <a:ln w="6350">
            <a:solidFill>
              <a:sysClr val="windowText" lastClr="000000">
                <a:lumMod val="50000"/>
                <a:lumOff val="50000"/>
              </a:sysClr>
            </a:solidFill>
          </a:ln>
        </p:spPr>
      </p:pic>
      <p:sp>
        <p:nvSpPr>
          <p:cNvPr id="217" name="Flowchart: Multidocument 216"/>
          <p:cNvSpPr/>
          <p:nvPr/>
        </p:nvSpPr>
        <p:spPr>
          <a:xfrm>
            <a:off x="5645699" y="3720632"/>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89467" y="3813972"/>
            <a:ext cx="210977" cy="128492"/>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09360" y="3631018"/>
            <a:ext cx="210977" cy="128492"/>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92696" y="3979875"/>
            <a:ext cx="210977" cy="128492"/>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08555" y="4221835"/>
            <a:ext cx="210977" cy="128492"/>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67225" y="4176903"/>
            <a:ext cx="210977" cy="128492"/>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43274" y="4379255"/>
            <a:ext cx="210977" cy="128492"/>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2024" y="4547359"/>
            <a:ext cx="210977" cy="128492"/>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0551" y="4671517"/>
            <a:ext cx="210977" cy="128492"/>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78207" y="3475473"/>
            <a:ext cx="210977" cy="154919"/>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279717" y="3543884"/>
            <a:ext cx="210977" cy="154919"/>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16010" y="3692371"/>
            <a:ext cx="210977" cy="154919"/>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78883" y="4650410"/>
            <a:ext cx="210977" cy="154919"/>
          </a:xfrm>
          <a:prstGeom prst="rect">
            <a:avLst/>
          </a:prstGeom>
          <a:ln w="6350">
            <a:solidFill>
              <a:sysClr val="windowText" lastClr="000000">
                <a:lumMod val="50000"/>
                <a:lumOff val="50000"/>
              </a:sysClr>
            </a:solidFill>
          </a:ln>
        </p:spPr>
      </p:pic>
      <p:sp>
        <p:nvSpPr>
          <p:cNvPr id="232" name="Flowchart: Multidocument 231"/>
          <p:cNvSpPr/>
          <p:nvPr/>
        </p:nvSpPr>
        <p:spPr>
          <a:xfrm>
            <a:off x="5759356" y="4013589"/>
            <a:ext cx="121567" cy="147808"/>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3" name="Flowchart: Multidocument 232"/>
          <p:cNvSpPr/>
          <p:nvPr/>
        </p:nvSpPr>
        <p:spPr>
          <a:xfrm>
            <a:off x="5768987" y="4208580"/>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5" name="Oval 234"/>
          <p:cNvSpPr/>
          <p:nvPr/>
        </p:nvSpPr>
        <p:spPr>
          <a:xfrm>
            <a:off x="5853953" y="3848546"/>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6" name="Oval 235"/>
          <p:cNvSpPr/>
          <p:nvPr/>
        </p:nvSpPr>
        <p:spPr>
          <a:xfrm>
            <a:off x="5838366" y="4408669"/>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9" name="Rectangle 238"/>
          <p:cNvSpPr/>
          <p:nvPr/>
        </p:nvSpPr>
        <p:spPr>
          <a:xfrm>
            <a:off x="5550093" y="396536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0" name="Rectangle 239"/>
          <p:cNvSpPr/>
          <p:nvPr/>
        </p:nvSpPr>
        <p:spPr>
          <a:xfrm>
            <a:off x="5516759" y="3499074"/>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1" name="Rectangle 240"/>
          <p:cNvSpPr/>
          <p:nvPr/>
        </p:nvSpPr>
        <p:spPr>
          <a:xfrm>
            <a:off x="6120427" y="371761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2" name="Rectangle 241"/>
          <p:cNvSpPr/>
          <p:nvPr/>
        </p:nvSpPr>
        <p:spPr>
          <a:xfrm>
            <a:off x="5516759" y="4841753"/>
            <a:ext cx="916022" cy="107607"/>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3" name="Rectangle 242"/>
          <p:cNvSpPr/>
          <p:nvPr/>
        </p:nvSpPr>
        <p:spPr>
          <a:xfrm>
            <a:off x="5859652" y="4638796"/>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5" name="Flowchart: Multidocument 244"/>
          <p:cNvSpPr/>
          <p:nvPr/>
        </p:nvSpPr>
        <p:spPr>
          <a:xfrm>
            <a:off x="5923139" y="3497424"/>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683979" y="3258224"/>
            <a:ext cx="210977" cy="128492"/>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139" y="3264516"/>
            <a:ext cx="210977" cy="154919"/>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49052" y="3292022"/>
            <a:ext cx="210977" cy="154919"/>
          </a:xfrm>
          <a:prstGeom prst="rect">
            <a:avLst/>
          </a:prstGeom>
          <a:ln w="6350">
            <a:solidFill>
              <a:sysClr val="windowText" lastClr="000000">
                <a:lumMod val="50000"/>
                <a:lumOff val="50000"/>
              </a:sysClr>
            </a:solidFill>
          </a:ln>
        </p:spPr>
      </p:pic>
      <p:sp>
        <p:nvSpPr>
          <p:cNvPr id="250" name="TextBox 249"/>
          <p:cNvSpPr txBox="1"/>
          <p:nvPr/>
        </p:nvSpPr>
        <p:spPr>
          <a:xfrm>
            <a:off x="5926984" y="5316180"/>
            <a:ext cx="1266321" cy="253916"/>
          </a:xfrm>
          <a:prstGeom prst="rect">
            <a:avLst/>
          </a:prstGeom>
          <a:noFill/>
        </p:spPr>
        <p:txBody>
          <a:bodyPr wrap="square" rtlCol="0">
            <a:spAutoFit/>
          </a:bodyPr>
          <a:lstStyle>
            <a:defPPr>
              <a:defRPr lang="en-US"/>
            </a:defPPr>
            <a:lvl1pPr>
              <a:defRPr sz="1400" b="1">
                <a:solidFill>
                  <a:srgbClr val="0070C0"/>
                </a:solidFill>
              </a:defRPr>
            </a:lvl1pPr>
          </a:lstStyle>
          <a:p>
            <a:pPr defTabSz="685537"/>
            <a:r>
              <a:rPr lang="en-US" sz="1050" dirty="0">
                <a:latin typeface="Calibri" panose="020F0502020204030204"/>
                <a:ea typeface="MS PGothic" charset="0"/>
              </a:rPr>
              <a:t>Transform &amp; Load</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728878" y="3328645"/>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79" name="Oval 278"/>
          <p:cNvSpPr/>
          <p:nvPr/>
        </p:nvSpPr>
        <p:spPr>
          <a:xfrm>
            <a:off x="5954826" y="3712877"/>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0" name="Oval 279"/>
          <p:cNvSpPr/>
          <p:nvPr/>
        </p:nvSpPr>
        <p:spPr>
          <a:xfrm>
            <a:off x="5728877" y="3522415"/>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1" name="Rectangle 280"/>
          <p:cNvSpPr/>
          <p:nvPr/>
        </p:nvSpPr>
        <p:spPr>
          <a:xfrm>
            <a:off x="6288214" y="4844258"/>
            <a:ext cx="599345" cy="103886"/>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3" name="TextBox 2"/>
          <p:cNvSpPr txBox="1"/>
          <p:nvPr/>
        </p:nvSpPr>
        <p:spPr>
          <a:xfrm>
            <a:off x="5423682" y="4743584"/>
            <a:ext cx="1328586" cy="329325"/>
          </a:xfrm>
          <a:prstGeom prst="rect">
            <a:avLst/>
          </a:prstGeom>
          <a:noFill/>
        </p:spPr>
        <p:txBody>
          <a:bodyPr wrap="square" lIns="134464" tIns="107571" rIns="134464" bIns="107571" rtlCol="0">
            <a:spAutoFit/>
          </a:bodyPr>
          <a:lstStyle/>
          <a:p>
            <a:pPr>
              <a:lnSpc>
                <a:spcPct val="90000"/>
              </a:lnSpc>
              <a:spcAft>
                <a:spcPts val="441"/>
              </a:spcAft>
            </a:pPr>
            <a:r>
              <a:rPr lang="en-US" sz="809" dirty="0">
                <a:solidFill>
                  <a:srgbClr val="505050"/>
                </a:solidFill>
                <a:ea typeface="MS PGothic" charset="0"/>
              </a:rPr>
              <a:t>Streaming data</a:t>
            </a:r>
          </a:p>
        </p:txBody>
      </p:sp>
      <p:sp>
        <p:nvSpPr>
          <p:cNvPr id="7" name="Right Arrow 6"/>
          <p:cNvSpPr/>
          <p:nvPr/>
        </p:nvSpPr>
        <p:spPr bwMode="auto">
          <a:xfrm>
            <a:off x="6837954" y="4792449"/>
            <a:ext cx="663574" cy="205235"/>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685537"/>
            <a:endParaRPr lang="en-US" sz="1350" kern="0" dirty="0">
              <a:solidFill>
                <a:prstClr val="white"/>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318109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achine generated alternative text:&#10;Data Lake - Customer Challenges &#10;Data Silos &#10;Data spans sources &#10;Inefficiency in &#10;colocation &#10;Analytics &#10;Open interfaces to &#10;data Variety of &#10;analytics tools &#10;Perf &amp; Scale &#10;Storage bottlenecks &#10;IOT sources — Small &#10;writes &#10;Price-performance &#10;Data grows &#10;independently &#10;Security &#10;Compliance challenges &#10;Effectively control access &#10;Corporate policies ">
            <a:extLst>
              <a:ext uri="{FF2B5EF4-FFF2-40B4-BE49-F238E27FC236}">
                <a16:creationId xmlns:a16="http://schemas.microsoft.com/office/drawing/2014/main" id="{8DD1768E-49D8-4BA9-83C9-1EB3AF9F0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088" y="969844"/>
            <a:ext cx="8067824" cy="45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01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lgn="ctr">
              <a:defRPr/>
            </a:pPr>
            <a:r>
              <a:rPr lang="en-US" sz="3750">
                <a:solidFill>
                  <a:schemeClr val="tx1">
                    <a:lumMod val="65000"/>
                    <a:lumOff val="35000"/>
                  </a:schemeClr>
                </a:solidFill>
              </a:rPr>
              <a:t>The 3 Azure Big Data Services</a:t>
            </a:r>
          </a:p>
        </p:txBody>
      </p:sp>
      <p:sp>
        <p:nvSpPr>
          <p:cNvPr id="4" name="Oval 3"/>
          <p:cNvSpPr/>
          <p:nvPr/>
        </p:nvSpPr>
        <p:spPr>
          <a:xfrm>
            <a:off x="2835850" y="2070284"/>
            <a:ext cx="1943100" cy="1943100"/>
          </a:xfrm>
          <a:prstGeom prst="ellipse">
            <a:avLst/>
          </a:prstGeom>
          <a:solidFill>
            <a:srgbClr val="808B8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a:latin typeface="+mj-lt"/>
              </a:rPr>
              <a:t>HDInsight</a:t>
            </a:r>
          </a:p>
        </p:txBody>
      </p:sp>
      <p:sp>
        <p:nvSpPr>
          <p:cNvPr id="11" name="Oval 10"/>
          <p:cNvSpPr/>
          <p:nvPr/>
        </p:nvSpPr>
        <p:spPr>
          <a:xfrm>
            <a:off x="5238751" y="2070284"/>
            <a:ext cx="1943100" cy="19431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a:latin typeface="+mj-lt"/>
              </a:rPr>
              <a:t>Analytics</a:t>
            </a:r>
          </a:p>
        </p:txBody>
      </p:sp>
      <p:sp>
        <p:nvSpPr>
          <p:cNvPr id="12" name="Oval 11"/>
          <p:cNvSpPr/>
          <p:nvPr/>
        </p:nvSpPr>
        <p:spPr>
          <a:xfrm>
            <a:off x="7641651" y="2113232"/>
            <a:ext cx="1943100" cy="19431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a:latin typeface="+mj-lt"/>
              </a:rPr>
              <a:t>Store</a:t>
            </a:r>
          </a:p>
        </p:txBody>
      </p:sp>
      <p:sp>
        <p:nvSpPr>
          <p:cNvPr id="5" name="Rectangle 4"/>
          <p:cNvSpPr/>
          <p:nvPr/>
        </p:nvSpPr>
        <p:spPr>
          <a:xfrm>
            <a:off x="2835850" y="4143376"/>
            <a:ext cx="1943100" cy="71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a:solidFill>
                  <a:schemeClr val="tx1">
                    <a:lumMod val="65000"/>
                    <a:lumOff val="35000"/>
                  </a:schemeClr>
                </a:solidFill>
                <a:latin typeface="+mj-lt"/>
              </a:rPr>
              <a:t>Clusters as a service</a:t>
            </a:r>
          </a:p>
        </p:txBody>
      </p:sp>
      <p:sp>
        <p:nvSpPr>
          <p:cNvPr id="13" name="Rectangle 12"/>
          <p:cNvSpPr/>
          <p:nvPr/>
        </p:nvSpPr>
        <p:spPr>
          <a:xfrm>
            <a:off x="5238751" y="4143376"/>
            <a:ext cx="1943100" cy="71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a:solidFill>
                  <a:schemeClr val="tx1">
                    <a:lumMod val="65000"/>
                    <a:lumOff val="35000"/>
                  </a:schemeClr>
                </a:solidFill>
                <a:latin typeface="+mj-lt"/>
              </a:rPr>
              <a:t>Big data queries as a service</a:t>
            </a:r>
          </a:p>
        </p:txBody>
      </p:sp>
      <p:sp>
        <p:nvSpPr>
          <p:cNvPr id="14" name="Rectangle 13"/>
          <p:cNvSpPr/>
          <p:nvPr/>
        </p:nvSpPr>
        <p:spPr>
          <a:xfrm>
            <a:off x="7633247" y="4143376"/>
            <a:ext cx="1943100" cy="71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a:solidFill>
                  <a:schemeClr val="tx1">
                    <a:lumMod val="65000"/>
                    <a:lumOff val="35000"/>
                  </a:schemeClr>
                </a:solidFill>
                <a:latin typeface="+mj-lt"/>
              </a:rPr>
              <a:t>Hyper-scale Storage optimized for analytics</a:t>
            </a:r>
          </a:p>
        </p:txBody>
      </p:sp>
      <p:sp>
        <p:nvSpPr>
          <p:cNvPr id="3" name="Left Brace 2">
            <a:extLst>
              <a:ext uri="{FF2B5EF4-FFF2-40B4-BE49-F238E27FC236}">
                <a16:creationId xmlns:a16="http://schemas.microsoft.com/office/drawing/2014/main" id="{99F62CF7-CD28-4AC4-8495-5096B2A6623C}"/>
              </a:ext>
            </a:extLst>
          </p:cNvPr>
          <p:cNvSpPr/>
          <p:nvPr/>
        </p:nvSpPr>
        <p:spPr>
          <a:xfrm rot="16200000">
            <a:off x="7358559" y="2796977"/>
            <a:ext cx="400929" cy="41358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1350"/>
          </a:p>
        </p:txBody>
      </p:sp>
      <p:sp>
        <p:nvSpPr>
          <p:cNvPr id="6" name="TextBox 5">
            <a:extLst>
              <a:ext uri="{FF2B5EF4-FFF2-40B4-BE49-F238E27FC236}">
                <a16:creationId xmlns:a16="http://schemas.microsoft.com/office/drawing/2014/main" id="{276A7C96-E588-4822-B636-F250195CAF7E}"/>
              </a:ext>
            </a:extLst>
          </p:cNvPr>
          <p:cNvSpPr txBox="1"/>
          <p:nvPr/>
        </p:nvSpPr>
        <p:spPr>
          <a:xfrm>
            <a:off x="6008613" y="5085428"/>
            <a:ext cx="3126305" cy="507831"/>
          </a:xfrm>
          <a:prstGeom prst="rect">
            <a:avLst/>
          </a:prstGeom>
          <a:noFill/>
        </p:spPr>
        <p:txBody>
          <a:bodyPr wrap="none" rtlCol="0">
            <a:spAutoFit/>
          </a:bodyPr>
          <a:lstStyle/>
          <a:p>
            <a:pPr algn="ctr"/>
            <a:r>
              <a:rPr lang="en-US" sz="1350"/>
              <a:t>Big data as a service,</a:t>
            </a:r>
          </a:p>
          <a:p>
            <a:r>
              <a:rPr lang="en-US" sz="1350"/>
              <a:t>Cluster-less – no infrastructure to manage</a:t>
            </a:r>
            <a:endParaRPr lang="es-ES" sz="1350"/>
          </a:p>
        </p:txBody>
      </p:sp>
    </p:spTree>
    <p:extLst>
      <p:ext uri="{BB962C8B-B14F-4D97-AF65-F5344CB8AC3E}">
        <p14:creationId xmlns:p14="http://schemas.microsoft.com/office/powerpoint/2010/main" val="1450082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76" y="1000471"/>
            <a:ext cx="8858251" cy="1112948"/>
          </a:xfrm>
        </p:spPr>
        <p:txBody>
          <a:bodyPr>
            <a:normAutofit/>
          </a:bodyPr>
          <a:lstStyle/>
          <a:p>
            <a:pPr lvl="0" algn="ctr">
              <a:defRPr/>
            </a:pPr>
            <a:r>
              <a:rPr lang="en-US" sz="3971">
                <a:latin typeface="Segoe UI Light" panose="020B0502040204020203" pitchFamily="34" charset="0"/>
                <a:cs typeface="Segoe UI Light" panose="020B0502040204020203" pitchFamily="34" charset="0"/>
              </a:rPr>
              <a:t>The Intelligent Lake</a:t>
            </a:r>
          </a:p>
        </p:txBody>
      </p:sp>
      <p:sp>
        <p:nvSpPr>
          <p:cNvPr id="14" name="Rectangle 13"/>
          <p:cNvSpPr/>
          <p:nvPr/>
        </p:nvSpPr>
        <p:spPr>
          <a:xfrm>
            <a:off x="2611781" y="3389889"/>
            <a:ext cx="3887606" cy="714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353" kern="0" dirty="0">
                <a:solidFill>
                  <a:schemeClr val="tx1"/>
                </a:solidFill>
                <a:latin typeface="Segoe UI"/>
                <a:cs typeface="Segoe UI Light" panose="020B0502040204020203" pitchFamily="34" charset="0"/>
              </a:rPr>
              <a:t>Data Lake Store</a:t>
            </a:r>
          </a:p>
          <a:p>
            <a:pPr defTabSz="571379"/>
            <a:r>
              <a:rPr lang="en-US" sz="1765" kern="0" dirty="0">
                <a:solidFill>
                  <a:schemeClr val="tx1"/>
                </a:solidFill>
                <a:latin typeface="Segoe UI Light" panose="020B0502040204020203" pitchFamily="34" charset="0"/>
                <a:cs typeface="Segoe UI Light" panose="020B0502040204020203" pitchFamily="34" charset="0"/>
              </a:rPr>
              <a:t>No-limits data Lake </a:t>
            </a:r>
          </a:p>
          <a:p>
            <a:pPr defTabSz="571379"/>
            <a:endParaRPr lang="en-US" sz="2353" kern="0" dirty="0">
              <a:solidFill>
                <a:schemeClr val="tx1"/>
              </a:solidFill>
              <a:latin typeface="Segoe UI Light" panose="020B0502040204020203" pitchFamily="34" charset="0"/>
              <a:cs typeface="Segoe UI Light" panose="020B0502040204020203" pitchFamily="34" charset="0"/>
            </a:endParaRPr>
          </a:p>
          <a:p>
            <a:pPr marL="252109" indent="-252109" defTabSz="571379">
              <a:buFont typeface="Arial" panose="020B0604020202020204" pitchFamily="34" charset="0"/>
              <a:buChar char="•"/>
              <a:defRPr/>
            </a:pPr>
            <a:r>
              <a:rPr lang="en-US" sz="1765" kern="0" dirty="0">
                <a:solidFill>
                  <a:schemeClr val="tx1"/>
                </a:solidFill>
                <a:latin typeface="Segoe UI Light"/>
              </a:rPr>
              <a:t>Petabyte-sized files</a:t>
            </a:r>
          </a:p>
          <a:p>
            <a:pPr marL="252109" indent="-252109" defTabSz="571379">
              <a:buFont typeface="Arial" panose="020B0604020202020204" pitchFamily="34" charset="0"/>
              <a:buChar char="•"/>
              <a:defRPr/>
            </a:pPr>
            <a:r>
              <a:rPr lang="en-US" sz="1765" kern="0" dirty="0">
                <a:solidFill>
                  <a:schemeClr val="tx1"/>
                </a:solidFill>
                <a:latin typeface="Segoe UI Light"/>
              </a:rPr>
              <a:t>Trillions of objects</a:t>
            </a:r>
          </a:p>
          <a:p>
            <a:pPr marL="252109" indent="-252109" defTabSz="571379">
              <a:buFont typeface="Arial" panose="020B0604020202020204" pitchFamily="34" charset="0"/>
              <a:buChar char="•"/>
              <a:defRPr/>
            </a:pPr>
            <a:r>
              <a:rPr lang="en-US" sz="1765" kern="0" dirty="0">
                <a:solidFill>
                  <a:schemeClr val="tx1"/>
                </a:solidFill>
                <a:latin typeface="Segoe UI Light"/>
              </a:rPr>
              <a:t>Scalable I/O for parallel analytics</a:t>
            </a:r>
          </a:p>
          <a:p>
            <a:pPr marL="252109" indent="-252109" defTabSz="571379">
              <a:buFont typeface="Arial" panose="020B0604020202020204" pitchFamily="34" charset="0"/>
              <a:buChar char="•"/>
              <a:defRPr/>
            </a:pPr>
            <a:r>
              <a:rPr lang="en-US" sz="1765" kern="0" dirty="0">
                <a:solidFill>
                  <a:schemeClr val="tx1"/>
                </a:solidFill>
                <a:latin typeface="Segoe UI Light"/>
              </a:rPr>
              <a:t>Enterprise-grade Security</a:t>
            </a:r>
          </a:p>
        </p:txBody>
      </p:sp>
      <p:sp>
        <p:nvSpPr>
          <p:cNvPr id="13" name="Rectangle 12"/>
          <p:cNvSpPr/>
          <p:nvPr/>
        </p:nvSpPr>
        <p:spPr>
          <a:xfrm>
            <a:off x="6949225" y="3389889"/>
            <a:ext cx="3575903" cy="714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353" kern="0">
                <a:solidFill>
                  <a:schemeClr val="tx1"/>
                </a:solidFill>
                <a:latin typeface="Segoe UI"/>
                <a:cs typeface="Segoe UI Light" panose="020B0502040204020203" pitchFamily="34" charset="0"/>
              </a:rPr>
              <a:t>Data Lake Analytics</a:t>
            </a:r>
          </a:p>
          <a:p>
            <a:pPr defTabSz="571379"/>
            <a:r>
              <a:rPr lang="en-US" sz="1765" kern="0">
                <a:solidFill>
                  <a:schemeClr val="tx1"/>
                </a:solidFill>
                <a:latin typeface="Segoe UI Light" panose="020B0502040204020203" pitchFamily="34" charset="0"/>
                <a:cs typeface="Segoe UI Light" panose="020B0502040204020203" pitchFamily="34" charset="0"/>
              </a:rPr>
              <a:t>Analytics job service</a:t>
            </a:r>
          </a:p>
          <a:p>
            <a:pPr defTabSz="571379"/>
            <a:endParaRPr lang="en-US" sz="2353" kern="0">
              <a:solidFill>
                <a:schemeClr val="tx1"/>
              </a:solidFill>
              <a:latin typeface="Segoe UI Light" panose="020B0502040204020203" pitchFamily="34" charset="0"/>
              <a:cs typeface="Segoe UI Light" panose="020B0502040204020203" pitchFamily="34" charset="0"/>
            </a:endParaRP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Scale instantly</a:t>
            </a: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Scale per job</a:t>
            </a: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Infused with Artificial Intelligence</a:t>
            </a:r>
          </a:p>
          <a:p>
            <a:pPr defTabSz="571379"/>
            <a:endParaRPr lang="en-US" sz="1765" kern="0">
              <a:solidFill>
                <a:schemeClr val="tx1"/>
              </a:solidFill>
              <a:latin typeface="Segoe UI Light" panose="020B0502040204020203" pitchFamily="34" charset="0"/>
              <a:cs typeface="Segoe UI Light" panose="020B0502040204020203" pitchFamily="34" charset="0"/>
            </a:endParaRPr>
          </a:p>
          <a:p>
            <a:pPr defTabSz="571379"/>
            <a:endParaRPr lang="en-US" sz="2647" kern="0">
              <a:solidFill>
                <a:schemeClr val="tx1"/>
              </a:solidFill>
              <a:latin typeface="Segoe UI Light" panose="020B0502040204020203" pitchFamily="34" charset="0"/>
              <a:cs typeface="Segoe UI Light" panose="020B0502040204020203" pitchFamily="34" charset="0"/>
            </a:endParaRPr>
          </a:p>
        </p:txBody>
      </p:sp>
      <p:grpSp>
        <p:nvGrpSpPr>
          <p:cNvPr id="27" name="Group 26"/>
          <p:cNvGrpSpPr/>
          <p:nvPr/>
        </p:nvGrpSpPr>
        <p:grpSpPr>
          <a:xfrm>
            <a:off x="2680210" y="2407786"/>
            <a:ext cx="885428" cy="693704"/>
            <a:chOff x="2148168" y="3425172"/>
            <a:chExt cx="2573338" cy="2016125"/>
          </a:xfrm>
        </p:grpSpPr>
        <p:sp>
          <p:nvSpPr>
            <p:cNvPr id="28"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29"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30"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31"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grpSp>
      <p:sp>
        <p:nvSpPr>
          <p:cNvPr id="3" name="Rectangle 2"/>
          <p:cNvSpPr/>
          <p:nvPr/>
        </p:nvSpPr>
        <p:spPr>
          <a:xfrm>
            <a:off x="2297443" y="1748223"/>
            <a:ext cx="7597118" cy="403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r>
              <a:rPr lang="en-US" sz="2353">
                <a:solidFill>
                  <a:schemeClr val="tx1"/>
                </a:solidFill>
                <a:latin typeface="Segoe UI Light" panose="020B0502040204020203" pitchFamily="34" charset="0"/>
                <a:cs typeface="Segoe UI Light" panose="020B0502040204020203" pitchFamily="34" charset="0"/>
              </a:rPr>
              <a:t>Petabytes of Data + Intelligence</a:t>
            </a:r>
          </a:p>
        </p:txBody>
      </p:sp>
      <p:grpSp>
        <p:nvGrpSpPr>
          <p:cNvPr id="22" name="Group 21"/>
          <p:cNvGrpSpPr/>
          <p:nvPr/>
        </p:nvGrpSpPr>
        <p:grpSpPr>
          <a:xfrm>
            <a:off x="6916969" y="2353302"/>
            <a:ext cx="806132" cy="802670"/>
            <a:chOff x="2148168" y="645460"/>
            <a:chExt cx="2587625" cy="2576512"/>
          </a:xfrm>
        </p:grpSpPr>
        <p:sp>
          <p:nvSpPr>
            <p:cNvPr id="23"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4"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5"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6"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7"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8"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9"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spTree>
    <p:extLst>
      <p:ext uri="{BB962C8B-B14F-4D97-AF65-F5344CB8AC3E}">
        <p14:creationId xmlns:p14="http://schemas.microsoft.com/office/powerpoint/2010/main" val="2494650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63EBC-E070-4C3B-A2AC-6A7DEFE42FB4}"/>
              </a:ext>
            </a:extLst>
          </p:cNvPr>
          <p:cNvSpPr>
            <a:spLocks noGrp="1"/>
          </p:cNvSpPr>
          <p:nvPr>
            <p:ph type="title"/>
          </p:nvPr>
        </p:nvSpPr>
        <p:spPr>
          <a:xfrm>
            <a:off x="677334" y="609600"/>
            <a:ext cx="9267944" cy="700726"/>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Azure Data Lake Storage Gen 1</a:t>
            </a:r>
          </a:p>
        </p:txBody>
      </p:sp>
      <p:pic>
        <p:nvPicPr>
          <p:cNvPr id="6" name="Picture 5">
            <a:extLst>
              <a:ext uri="{FF2B5EF4-FFF2-40B4-BE49-F238E27FC236}">
                <a16:creationId xmlns:a16="http://schemas.microsoft.com/office/drawing/2014/main" id="{266EF163-91DC-4EAD-B541-7A2696F0CA5C}"/>
              </a:ext>
            </a:extLst>
          </p:cNvPr>
          <p:cNvPicPr>
            <a:picLocks noChangeAspect="1"/>
          </p:cNvPicPr>
          <p:nvPr/>
        </p:nvPicPr>
        <p:blipFill rotWithShape="1">
          <a:blip r:embed="rId2"/>
          <a:srcRect l="15195" t="22371" r="12406" b="16121"/>
          <a:stretch/>
        </p:blipFill>
        <p:spPr>
          <a:xfrm>
            <a:off x="1149079" y="1723133"/>
            <a:ext cx="8559163" cy="4088352"/>
          </a:xfrm>
          <a:prstGeom prst="rect">
            <a:avLst/>
          </a:prstGeom>
        </p:spPr>
      </p:pic>
      <p:pic>
        <p:nvPicPr>
          <p:cNvPr id="4" name="Picture 3">
            <a:extLst>
              <a:ext uri="{FF2B5EF4-FFF2-40B4-BE49-F238E27FC236}">
                <a16:creationId xmlns:a16="http://schemas.microsoft.com/office/drawing/2014/main" id="{48515E3C-647C-DD4A-B2C7-63CB67F4AAD3}"/>
              </a:ext>
            </a:extLst>
          </p:cNvPr>
          <p:cNvPicPr>
            <a:picLocks noChangeAspect="1"/>
          </p:cNvPicPr>
          <p:nvPr/>
        </p:nvPicPr>
        <p:blipFill>
          <a:blip r:embed="rId3"/>
          <a:stretch>
            <a:fillRect/>
          </a:stretch>
        </p:blipFill>
        <p:spPr>
          <a:xfrm>
            <a:off x="5428659" y="4604512"/>
            <a:ext cx="3760361" cy="516128"/>
          </a:xfrm>
          <a:prstGeom prst="rect">
            <a:avLst/>
          </a:prstGeom>
        </p:spPr>
      </p:pic>
    </p:spTree>
    <p:extLst>
      <p:ext uri="{BB962C8B-B14F-4D97-AF65-F5344CB8AC3E}">
        <p14:creationId xmlns:p14="http://schemas.microsoft.com/office/powerpoint/2010/main" val="2062473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DA712-9148-4E45-9089-6A9EE52838C6}"/>
              </a:ext>
            </a:extLst>
          </p:cNvPr>
          <p:cNvSpPr>
            <a:spLocks noGrp="1"/>
          </p:cNvSpPr>
          <p:nvPr>
            <p:ph type="title"/>
          </p:nvPr>
        </p:nvSpPr>
        <p:spPr>
          <a:xfrm>
            <a:off x="677333" y="609600"/>
            <a:ext cx="8966287" cy="559324"/>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ADLS Gen1 + BLOB = ADLS Gen 2</a:t>
            </a:r>
          </a:p>
        </p:txBody>
      </p:sp>
      <p:graphicFrame>
        <p:nvGraphicFramePr>
          <p:cNvPr id="4" name="Table 3">
            <a:extLst>
              <a:ext uri="{FF2B5EF4-FFF2-40B4-BE49-F238E27FC236}">
                <a16:creationId xmlns:a16="http://schemas.microsoft.com/office/drawing/2014/main" id="{3C9B6A70-FE8D-4685-92C5-EB18304D50DF}"/>
              </a:ext>
            </a:extLst>
          </p:cNvPr>
          <p:cNvGraphicFramePr>
            <a:graphicFrameLocks noGrp="1"/>
          </p:cNvGraphicFramePr>
          <p:nvPr/>
        </p:nvGraphicFramePr>
        <p:xfrm>
          <a:off x="1385739" y="1832187"/>
          <a:ext cx="9666575" cy="4038526"/>
        </p:xfrm>
        <a:graphic>
          <a:graphicData uri="http://schemas.openxmlformats.org/drawingml/2006/table">
            <a:tbl>
              <a:tblPr firstRow="1" bandRow="1">
                <a:tableStyleId>{5C22544A-7EE6-4342-B048-85BDC9FD1C3A}</a:tableStyleId>
              </a:tblPr>
              <a:tblGrid>
                <a:gridCol w="4320434">
                  <a:extLst>
                    <a:ext uri="{9D8B030D-6E8A-4147-A177-3AD203B41FA5}">
                      <a16:colId xmlns:a16="http://schemas.microsoft.com/office/drawing/2014/main" val="509533741"/>
                    </a:ext>
                  </a:extLst>
                </a:gridCol>
                <a:gridCol w="1906075">
                  <a:extLst>
                    <a:ext uri="{9D8B030D-6E8A-4147-A177-3AD203B41FA5}">
                      <a16:colId xmlns:a16="http://schemas.microsoft.com/office/drawing/2014/main" val="668389762"/>
                    </a:ext>
                  </a:extLst>
                </a:gridCol>
                <a:gridCol w="1601636">
                  <a:extLst>
                    <a:ext uri="{9D8B030D-6E8A-4147-A177-3AD203B41FA5}">
                      <a16:colId xmlns:a16="http://schemas.microsoft.com/office/drawing/2014/main" val="3026767707"/>
                    </a:ext>
                  </a:extLst>
                </a:gridCol>
                <a:gridCol w="1838430">
                  <a:extLst>
                    <a:ext uri="{9D8B030D-6E8A-4147-A177-3AD203B41FA5}">
                      <a16:colId xmlns:a16="http://schemas.microsoft.com/office/drawing/2014/main" val="797337708"/>
                    </a:ext>
                  </a:extLst>
                </a:gridCol>
              </a:tblGrid>
              <a:tr h="864418">
                <a:tc>
                  <a:txBody>
                    <a:bodyPr/>
                    <a:lstStyle/>
                    <a:p>
                      <a:r>
                        <a:rPr lang="en-US" dirty="0">
                          <a:latin typeface="Verdana" panose="020B0604030504040204" pitchFamily="34" charset="0"/>
                          <a:ea typeface="Verdana" panose="020B0604030504040204" pitchFamily="34" charset="0"/>
                          <a:cs typeface="Verdana" panose="020B0604030504040204" pitchFamily="34" charset="0"/>
                        </a:rPr>
                        <a:t>Use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Data Lake Store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Blob Storage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Data Lake Gen 2</a:t>
                      </a:r>
                    </a:p>
                  </a:txBody>
                  <a:tcPr/>
                </a:tc>
                <a:extLst>
                  <a:ext uri="{0D108BD9-81ED-4DB2-BD59-A6C34878D82A}">
                    <a16:rowId xmlns:a16="http://schemas.microsoft.com/office/drawing/2014/main" val="4169015121"/>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Hot/Cold Storage Tiers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2766474"/>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Redundant Storage</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1517161562"/>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AD Security</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3995148524"/>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HDFS Compatible</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375200720"/>
                  </a:ext>
                </a:extLst>
              </a:tr>
            </a:tbl>
          </a:graphicData>
        </a:graphic>
      </p:graphicFrame>
    </p:spTree>
    <p:extLst>
      <p:ext uri="{BB962C8B-B14F-4D97-AF65-F5344CB8AC3E}">
        <p14:creationId xmlns:p14="http://schemas.microsoft.com/office/powerpoint/2010/main" val="3230997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6A0D-AD71-4AFD-B8C9-75D9299DD4EA}"/>
              </a:ext>
            </a:extLst>
          </p:cNvPr>
          <p:cNvSpPr>
            <a:spLocks noGrp="1"/>
          </p:cNvSpPr>
          <p:nvPr>
            <p:ph type="title"/>
          </p:nvPr>
        </p:nvSpPr>
        <p:spPr>
          <a:xfrm>
            <a:off x="677334" y="609600"/>
            <a:ext cx="10078650" cy="663019"/>
          </a:xfrm>
        </p:spPr>
        <p:txBody>
          <a:bodyPr>
            <a:normAutofit/>
          </a:bodyPr>
          <a:lstStyle/>
          <a:p>
            <a:r>
              <a:rPr lang="en-US" sz="3200" b="1" dirty="0">
                <a:solidFill>
                  <a:schemeClr val="tx1"/>
                </a:solidFill>
                <a:latin typeface="Verdana" panose="020B0604030504040204" pitchFamily="34" charset="0"/>
                <a:ea typeface="Verdana" panose="020B0604030504040204" pitchFamily="34" charset="0"/>
                <a:cs typeface="Verdana" panose="020B0604030504040204" pitchFamily="34" charset="0"/>
              </a:rPr>
              <a:t>ADLS Gen1 + BLOB = ADLS Gen2</a:t>
            </a:r>
          </a:p>
        </p:txBody>
      </p:sp>
      <p:pic>
        <p:nvPicPr>
          <p:cNvPr id="4" name="Content Placeholder 3">
            <a:extLst>
              <a:ext uri="{FF2B5EF4-FFF2-40B4-BE49-F238E27FC236}">
                <a16:creationId xmlns:a16="http://schemas.microsoft.com/office/drawing/2014/main" id="{DDBE476A-4F5A-404B-A956-1167604D3B78}"/>
              </a:ext>
            </a:extLst>
          </p:cNvPr>
          <p:cNvPicPr>
            <a:picLocks noGrp="1" noChangeAspect="1"/>
          </p:cNvPicPr>
          <p:nvPr>
            <p:ph idx="1"/>
          </p:nvPr>
        </p:nvPicPr>
        <p:blipFill>
          <a:blip r:embed="rId2"/>
          <a:stretch>
            <a:fillRect/>
          </a:stretch>
        </p:blipFill>
        <p:spPr>
          <a:xfrm>
            <a:off x="1651806" y="1606772"/>
            <a:ext cx="7389651" cy="4158127"/>
          </a:xfrm>
          <a:prstGeom prst="rect">
            <a:avLst/>
          </a:prstGeom>
        </p:spPr>
      </p:pic>
    </p:spTree>
    <p:extLst>
      <p:ext uri="{BB962C8B-B14F-4D97-AF65-F5344CB8AC3E}">
        <p14:creationId xmlns:p14="http://schemas.microsoft.com/office/powerpoint/2010/main" val="1412468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BBAE-9EC6-478F-9477-1F67C8BCDB65}"/>
              </a:ext>
            </a:extLst>
          </p:cNvPr>
          <p:cNvSpPr>
            <a:spLocks noGrp="1"/>
          </p:cNvSpPr>
          <p:nvPr>
            <p:ph type="title"/>
          </p:nvPr>
        </p:nvSpPr>
        <p:spPr>
          <a:xfrm>
            <a:off x="1725930" y="2420379"/>
            <a:ext cx="8740142" cy="917880"/>
          </a:xfrm>
        </p:spPr>
        <p:txBody>
          <a:bodyPr/>
          <a:lstStyle/>
          <a:p>
            <a:r>
              <a:rPr lang="en-US"/>
              <a:t>Azure Data Lake Use Cases</a:t>
            </a:r>
            <a:endParaRPr lang="es-ES"/>
          </a:p>
        </p:txBody>
      </p:sp>
    </p:spTree>
    <p:extLst>
      <p:ext uri="{BB962C8B-B14F-4D97-AF65-F5344CB8AC3E}">
        <p14:creationId xmlns:p14="http://schemas.microsoft.com/office/powerpoint/2010/main" val="1169990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399021" y="1960622"/>
            <a:ext cx="3393957" cy="3393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Round Same Side Corner Rectangle 16"/>
          <p:cNvSpPr/>
          <p:nvPr/>
        </p:nvSpPr>
        <p:spPr>
          <a:xfrm rot="10800000">
            <a:off x="4358954" y="4881282"/>
            <a:ext cx="3474092" cy="473296"/>
          </a:xfrm>
          <a:prstGeom prst="round2SameRect">
            <a:avLst>
              <a:gd name="adj1" fmla="val 50000"/>
              <a:gd name="adj2" fmla="val 0"/>
            </a:avLst>
          </a:prstGeom>
          <a:solidFill>
            <a:srgbClr val="00000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Rounded Rectangle 21"/>
          <p:cNvSpPr/>
          <p:nvPr/>
        </p:nvSpPr>
        <p:spPr>
          <a:xfrm>
            <a:off x="264459" y="5548141"/>
            <a:ext cx="11770659" cy="509471"/>
          </a:xfrm>
          <a:prstGeom prst="roundRect">
            <a:avLst/>
          </a:prstGeom>
          <a:solidFill>
            <a:srgbClr val="34AED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81005" indent="-381005">
              <a:buFont typeface="Arial" pitchFamily="34" charset="0"/>
              <a:buChar char="•"/>
            </a:pPr>
            <a:r>
              <a:rPr lang="en-US" sz="1400" dirty="0">
                <a:cs typeface="Calibri" pitchFamily="34" charset="0"/>
              </a:rPr>
              <a:t>You can see me on – </a:t>
            </a:r>
            <a:r>
              <a:rPr lang="en-US" sz="1400" dirty="0" err="1">
                <a:cs typeface="Calibri" pitchFamily="34" charset="0"/>
                <a:hlinkClick r:id="rId3"/>
              </a:rPr>
              <a:t>Sashankpappu.com</a:t>
            </a:r>
            <a:endParaRPr lang="en-US" sz="1400" dirty="0">
              <a:cs typeface="Calibri" pitchFamily="34" charset="0"/>
            </a:endParaRPr>
          </a:p>
        </p:txBody>
      </p:sp>
      <p:grpSp>
        <p:nvGrpSpPr>
          <p:cNvPr id="6" name="Group 5"/>
          <p:cNvGrpSpPr/>
          <p:nvPr/>
        </p:nvGrpSpPr>
        <p:grpSpPr>
          <a:xfrm>
            <a:off x="264457" y="889747"/>
            <a:ext cx="3177989" cy="819291"/>
            <a:chOff x="264457" y="1537220"/>
            <a:chExt cx="3177989" cy="819291"/>
          </a:xfrm>
        </p:grpSpPr>
        <p:sp>
          <p:nvSpPr>
            <p:cNvPr id="3" name="Round Same Side Corner Rectangle 2"/>
            <p:cNvSpPr/>
            <p:nvPr/>
          </p:nvSpPr>
          <p:spPr>
            <a:xfrm rot="16200000">
              <a:off x="1443806" y="357872"/>
              <a:ext cx="819291" cy="3177988"/>
            </a:xfrm>
            <a:prstGeom prst="round2SameRect">
              <a:avLst/>
            </a:prstGeom>
            <a:solidFill>
              <a:srgbClr val="ED8E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64457" y="1792978"/>
              <a:ext cx="3177988" cy="338554"/>
            </a:xfrm>
            <a:prstGeom prst="rect">
              <a:avLst/>
            </a:prstGeom>
          </p:spPr>
          <p:txBody>
            <a:bodyPr wrap="square">
              <a:spAutoFit/>
            </a:bodyPr>
            <a:lstStyle/>
            <a:p>
              <a:r>
                <a:rPr lang="en-US" sz="1600" b="1" dirty="0">
                  <a:solidFill>
                    <a:schemeClr val="bg1"/>
                  </a:solidFill>
                  <a:cs typeface="Calibri" pitchFamily="34" charset="0"/>
                </a:rPr>
                <a:t>Azure Data &amp; AI Specialist.</a:t>
              </a:r>
              <a:endParaRPr lang="en-US" sz="1600" i="1" dirty="0">
                <a:solidFill>
                  <a:schemeClr val="bg1"/>
                </a:solidFill>
                <a:cs typeface="Calibri" pitchFamily="34" charset="0"/>
              </a:endParaRPr>
            </a:p>
          </p:txBody>
        </p:sp>
      </p:grpSp>
      <p:grpSp>
        <p:nvGrpSpPr>
          <p:cNvPr id="9" name="Group 8"/>
          <p:cNvGrpSpPr/>
          <p:nvPr/>
        </p:nvGrpSpPr>
        <p:grpSpPr>
          <a:xfrm>
            <a:off x="3455702" y="889747"/>
            <a:ext cx="8592672" cy="819291"/>
            <a:chOff x="3455702" y="470647"/>
            <a:chExt cx="8592672" cy="819291"/>
          </a:xfrm>
        </p:grpSpPr>
        <p:sp>
          <p:nvSpPr>
            <p:cNvPr id="27" name="Round Same Side Corner Rectangle 26"/>
            <p:cNvSpPr/>
            <p:nvPr/>
          </p:nvSpPr>
          <p:spPr>
            <a:xfrm rot="5400000">
              <a:off x="7342392" y="-3416043"/>
              <a:ext cx="819291" cy="8592672"/>
            </a:xfrm>
            <a:prstGeom prst="round2Same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p:cNvSpPr/>
            <p:nvPr/>
          </p:nvSpPr>
          <p:spPr>
            <a:xfrm>
              <a:off x="3556000" y="603294"/>
              <a:ext cx="8479119" cy="553998"/>
            </a:xfrm>
            <a:prstGeom prst="rect">
              <a:avLst/>
            </a:prstGeom>
          </p:spPr>
          <p:txBody>
            <a:bodyPr wrap="square">
              <a:spAutoFit/>
            </a:bodyPr>
            <a:lstStyle/>
            <a:p>
              <a:r>
                <a:rPr lang="en-US" sz="1500" i="1" dirty="0">
                  <a:solidFill>
                    <a:schemeClr val="bg1"/>
                  </a:solidFill>
                </a:rPr>
                <a:t>Certified from MIT on ‘Advanced Analytics and Big Data Challenges’. Technology Enthusiast and Data Specialist.  Certified Designer in Computer Vision</a:t>
              </a:r>
              <a:endParaRPr lang="en-US" sz="1500" i="1" dirty="0">
                <a:solidFill>
                  <a:schemeClr val="bg1"/>
                </a:solidFill>
                <a:cs typeface="Calibri" pitchFamily="34" charset="0"/>
              </a:endParaRPr>
            </a:p>
          </p:txBody>
        </p:sp>
      </p:grpSp>
      <p:sp>
        <p:nvSpPr>
          <p:cNvPr id="10" name="Rectangle 9"/>
          <p:cNvSpPr/>
          <p:nvPr/>
        </p:nvSpPr>
        <p:spPr>
          <a:xfrm>
            <a:off x="5264683" y="4933264"/>
            <a:ext cx="1662635" cy="369332"/>
          </a:xfrm>
          <a:prstGeom prst="rect">
            <a:avLst/>
          </a:prstGeom>
        </p:spPr>
        <p:txBody>
          <a:bodyPr wrap="none">
            <a:spAutoFit/>
          </a:bodyPr>
          <a:lstStyle/>
          <a:p>
            <a:pPr algn="ctr"/>
            <a:r>
              <a:rPr lang="en-US" dirty="0">
                <a:solidFill>
                  <a:schemeClr val="bg1"/>
                </a:solidFill>
              </a:rPr>
              <a:t>Sri Nag Sashank</a:t>
            </a:r>
          </a:p>
        </p:txBody>
      </p:sp>
      <p:grpSp>
        <p:nvGrpSpPr>
          <p:cNvPr id="11" name="Group 10"/>
          <p:cNvGrpSpPr/>
          <p:nvPr/>
        </p:nvGrpSpPr>
        <p:grpSpPr>
          <a:xfrm>
            <a:off x="264458" y="1874886"/>
            <a:ext cx="3957919" cy="1352857"/>
            <a:chOff x="264458" y="1874886"/>
            <a:chExt cx="3957919" cy="1352857"/>
          </a:xfrm>
        </p:grpSpPr>
        <p:sp>
          <p:nvSpPr>
            <p:cNvPr id="18" name="Rounded Rectangle 17"/>
            <p:cNvSpPr/>
            <p:nvPr/>
          </p:nvSpPr>
          <p:spPr>
            <a:xfrm>
              <a:off x="264459" y="1874888"/>
              <a:ext cx="3957918" cy="1352855"/>
            </a:xfrm>
            <a:prstGeom prst="roundRect">
              <a:avLst/>
            </a:prstGeom>
          </p:spPr>
          <p:style>
            <a:lnRef idx="2">
              <a:schemeClr val="accent1"/>
            </a:lnRef>
            <a:fillRef idx="1">
              <a:schemeClr val="lt1"/>
            </a:fillRef>
            <a:effectRef idx="0">
              <a:schemeClr val="accent1"/>
            </a:effectRef>
            <a:fontRef idx="minor">
              <a:schemeClr val="dk1"/>
            </a:fontRef>
          </p:style>
          <p:txBody>
            <a:bodyPr lIns="365760" rtlCol="0" anchor="ctr"/>
            <a:lstStyle/>
            <a:p>
              <a:r>
                <a:rPr lang="en-US" sz="1200" dirty="0"/>
                <a:t>• Microsoft Certified Power BI Developer.</a:t>
              </a:r>
              <a:br>
                <a:rPr lang="en-US" sz="1050" dirty="0"/>
              </a:br>
              <a:r>
                <a:rPr lang="en-US" sz="1200" dirty="0"/>
                <a:t>• Microsoft Certified Azure Machine Learning Developer from Microsoft Virtual Academy</a:t>
              </a:r>
              <a:br>
                <a:rPr lang="en-US" sz="1050" dirty="0"/>
              </a:br>
              <a:r>
                <a:rPr lang="en-US" sz="1200" dirty="0"/>
                <a:t>• Certified on Practical Data Analytics with Microsoft Cortana Intelligence Suite.</a:t>
              </a:r>
              <a:endParaRPr lang="en-US" sz="1050" b="1" dirty="0">
                <a:solidFill>
                  <a:sysClr val="windowText" lastClr="000000"/>
                </a:solidFill>
                <a:cs typeface="Calibri" pitchFamily="34" charset="0"/>
              </a:endParaRPr>
            </a:p>
          </p:txBody>
        </p:sp>
        <p:sp>
          <p:nvSpPr>
            <p:cNvPr id="2" name="Round Same Side Corner Rectangle 1"/>
            <p:cNvSpPr/>
            <p:nvPr/>
          </p:nvSpPr>
          <p:spPr>
            <a:xfrm rot="16200000">
              <a:off x="-239397"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Certifications</a:t>
              </a:r>
            </a:p>
          </p:txBody>
        </p:sp>
      </p:grpSp>
      <p:grpSp>
        <p:nvGrpSpPr>
          <p:cNvPr id="12" name="Group 11"/>
          <p:cNvGrpSpPr/>
          <p:nvPr/>
        </p:nvGrpSpPr>
        <p:grpSpPr>
          <a:xfrm>
            <a:off x="7965138" y="1874886"/>
            <a:ext cx="3957918" cy="1352857"/>
            <a:chOff x="7965138" y="1874886"/>
            <a:chExt cx="3957918" cy="1352857"/>
          </a:xfrm>
        </p:grpSpPr>
        <p:sp>
          <p:nvSpPr>
            <p:cNvPr id="19" name="Rounded Rectangle 18"/>
            <p:cNvSpPr/>
            <p:nvPr/>
          </p:nvSpPr>
          <p:spPr>
            <a:xfrm>
              <a:off x="7965138" y="1874888"/>
              <a:ext cx="3957918" cy="1352855"/>
            </a:xfrm>
            <a:prstGeom prst="roundRect">
              <a:avLst>
                <a:gd name="adj" fmla="val 14111"/>
              </a:avLst>
            </a:prstGeom>
          </p:spPr>
          <p:style>
            <a:lnRef idx="2">
              <a:schemeClr val="accent1"/>
            </a:lnRef>
            <a:fillRef idx="1">
              <a:schemeClr val="lt1"/>
            </a:fillRef>
            <a:effectRef idx="0">
              <a:schemeClr val="accent1"/>
            </a:effectRef>
            <a:fontRef idx="minor">
              <a:schemeClr val="dk1"/>
            </a:fontRef>
          </p:style>
          <p:txBody>
            <a:bodyPr lIns="182880" rtlCol="0" anchor="ctr"/>
            <a:lstStyle/>
            <a:p>
              <a:pPr marL="228600" indent="-228600">
                <a:buFont typeface="Arial" pitchFamily="34" charset="0"/>
                <a:buChar char="•"/>
              </a:pPr>
              <a:r>
                <a:rPr lang="en-US" sz="1400" dirty="0">
                  <a:cs typeface="Calibri" pitchFamily="34" charset="0"/>
                </a:rPr>
                <a:t>9+ years of total experience as Data Specialist and Data Engineer.</a:t>
              </a:r>
            </a:p>
          </p:txBody>
        </p:sp>
        <p:sp>
          <p:nvSpPr>
            <p:cNvPr id="23" name="Round Same Side Corner Rectangle 22"/>
            <p:cNvSpPr/>
            <p:nvPr/>
          </p:nvSpPr>
          <p:spPr>
            <a:xfrm rot="16200000">
              <a:off x="7461284"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Experience</a:t>
              </a:r>
            </a:p>
          </p:txBody>
        </p:sp>
      </p:grpSp>
      <p:grpSp>
        <p:nvGrpSpPr>
          <p:cNvPr id="13" name="Group 12"/>
          <p:cNvGrpSpPr/>
          <p:nvPr/>
        </p:nvGrpSpPr>
        <p:grpSpPr>
          <a:xfrm>
            <a:off x="264457" y="3441584"/>
            <a:ext cx="3957920" cy="1646552"/>
            <a:chOff x="264457" y="3441584"/>
            <a:chExt cx="3957920" cy="1646552"/>
          </a:xfrm>
        </p:grpSpPr>
        <p:sp>
          <p:nvSpPr>
            <p:cNvPr id="21" name="Rounded Rectangle 20"/>
            <p:cNvSpPr/>
            <p:nvPr/>
          </p:nvSpPr>
          <p:spPr>
            <a:xfrm>
              <a:off x="264459" y="3441584"/>
              <a:ext cx="3957918" cy="1646552"/>
            </a:xfrm>
            <a:prstGeom prst="roundRect">
              <a:avLst>
                <a:gd name="adj" fmla="val 9725"/>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Currently working as Independent Consultant on Azure Data &amp; AI and Enterprise Trainer on Azure Data Analytics , Cortana Intelligence Suite and Cognitive Sciences</a:t>
              </a:r>
            </a:p>
          </p:txBody>
        </p:sp>
        <p:sp>
          <p:nvSpPr>
            <p:cNvPr id="24" name="Round Same Side Corner Rectangle 23"/>
            <p:cNvSpPr/>
            <p:nvPr/>
          </p:nvSpPr>
          <p:spPr>
            <a:xfrm rot="16200000">
              <a:off x="-386246" y="4092287"/>
              <a:ext cx="1646552"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Role</a:t>
              </a:r>
            </a:p>
          </p:txBody>
        </p:sp>
      </p:grpSp>
      <p:grpSp>
        <p:nvGrpSpPr>
          <p:cNvPr id="14" name="Group 13"/>
          <p:cNvGrpSpPr/>
          <p:nvPr/>
        </p:nvGrpSpPr>
        <p:grpSpPr>
          <a:xfrm>
            <a:off x="7965138" y="3441584"/>
            <a:ext cx="3957918" cy="1667458"/>
            <a:chOff x="7965138" y="3441584"/>
            <a:chExt cx="3957918" cy="1667458"/>
          </a:xfrm>
        </p:grpSpPr>
        <p:sp>
          <p:nvSpPr>
            <p:cNvPr id="20" name="Rounded Rectangle 19"/>
            <p:cNvSpPr/>
            <p:nvPr/>
          </p:nvSpPr>
          <p:spPr>
            <a:xfrm>
              <a:off x="7965138" y="3441584"/>
              <a:ext cx="3957918" cy="1666127"/>
            </a:xfrm>
            <a:prstGeom prst="roundRect">
              <a:avLst>
                <a:gd name="adj" fmla="val 10378"/>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Expert </a:t>
              </a:r>
              <a:r>
                <a:rPr lang="en-US" sz="1400" b="1" dirty="0">
                  <a:cs typeface="Calibri" pitchFamily="34" charset="0"/>
                </a:rPr>
                <a:t>facilitator and corporate behavioral trainer </a:t>
              </a:r>
              <a:r>
                <a:rPr lang="en-US" sz="1400" dirty="0">
                  <a:cs typeface="Calibri" pitchFamily="34" charset="0"/>
                </a:rPr>
                <a:t>with 5 years of experience in designing programs, content development , Data Analytics and Machine Learning.</a:t>
              </a:r>
            </a:p>
          </p:txBody>
        </p:sp>
        <p:sp>
          <p:nvSpPr>
            <p:cNvPr id="25" name="Round Same Side Corner Rectangle 24"/>
            <p:cNvSpPr/>
            <p:nvPr/>
          </p:nvSpPr>
          <p:spPr>
            <a:xfrm rot="16200000">
              <a:off x="7307925" y="4106682"/>
              <a:ext cx="1659574"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Training</a:t>
              </a:r>
            </a:p>
          </p:txBody>
        </p:sp>
      </p:grpSp>
      <p:sp>
        <p:nvSpPr>
          <p:cNvPr id="26" name="Title 3"/>
          <p:cNvSpPr txBox="1">
            <a:spLocks/>
          </p:cNvSpPr>
          <p:nvPr/>
        </p:nvSpPr>
        <p:spPr>
          <a:xfrm>
            <a:off x="295275" y="-172589"/>
            <a:ext cx="109728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Impact" panose="020B0806030902050204" pitchFamily="34" charset="0"/>
              </a:rPr>
              <a:t>Sashank Pappu</a:t>
            </a:r>
          </a:p>
        </p:txBody>
      </p:sp>
      <p:cxnSp>
        <p:nvCxnSpPr>
          <p:cNvPr id="28" name="Straight Connector 27"/>
          <p:cNvCxnSpPr/>
          <p:nvPr/>
        </p:nvCxnSpPr>
        <p:spPr>
          <a:xfrm>
            <a:off x="0" y="704675"/>
            <a:ext cx="12192000" cy="0"/>
          </a:xfrm>
          <a:prstGeom prst="line">
            <a:avLst/>
          </a:prstGeom>
          <a:ln w="12700">
            <a:solidFill>
              <a:srgbClr val="939498"/>
            </a:solidFill>
          </a:ln>
        </p:spPr>
        <p:style>
          <a:lnRef idx="1">
            <a:schemeClr val="accent1"/>
          </a:lnRef>
          <a:fillRef idx="0">
            <a:schemeClr val="accent1"/>
          </a:fillRef>
          <a:effectRef idx="0">
            <a:schemeClr val="accent1"/>
          </a:effectRef>
          <a:fontRef idx="minor">
            <a:schemeClr val="tx1"/>
          </a:fontRef>
        </p:style>
      </p:cxnSp>
      <p:pic>
        <p:nvPicPr>
          <p:cNvPr id="15" name="Picture 14" descr="A person posing for the camera&#10;&#10;Description automatically generated">
            <a:extLst>
              <a:ext uri="{FF2B5EF4-FFF2-40B4-BE49-F238E27FC236}">
                <a16:creationId xmlns:a16="http://schemas.microsoft.com/office/drawing/2014/main" id="{9DA485A9-0F61-4540-A979-3F904D508748}"/>
              </a:ext>
            </a:extLst>
          </p:cNvPr>
          <p:cNvPicPr>
            <a:picLocks noChangeAspect="1"/>
          </p:cNvPicPr>
          <p:nvPr/>
        </p:nvPicPr>
        <p:blipFill>
          <a:blip r:embed="rId4"/>
          <a:stretch>
            <a:fillRect/>
          </a:stretch>
        </p:blipFill>
        <p:spPr>
          <a:xfrm>
            <a:off x="4859194" y="1908551"/>
            <a:ext cx="2581188" cy="3441584"/>
          </a:xfrm>
          <a:prstGeom prst="rect">
            <a:avLst/>
          </a:prstGeom>
        </p:spPr>
      </p:pic>
    </p:spTree>
    <p:extLst>
      <p:ext uri="{BB962C8B-B14F-4D97-AF65-F5344CB8AC3E}">
        <p14:creationId xmlns:p14="http://schemas.microsoft.com/office/powerpoint/2010/main" val="90057970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Rounded Corners 85"/>
          <p:cNvSpPr/>
          <p:nvPr/>
        </p:nvSpPr>
        <p:spPr>
          <a:xfrm>
            <a:off x="3684470" y="2247487"/>
            <a:ext cx="5033544" cy="2222517"/>
          </a:xfrm>
          <a:prstGeom prst="roundRect">
            <a:avLst>
              <a:gd name="adj" fmla="val 522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3" name="Rectangle: Rounded Corners 2"/>
          <p:cNvSpPr/>
          <p:nvPr/>
        </p:nvSpPr>
        <p:spPr>
          <a:xfrm>
            <a:off x="3789739" y="2323254"/>
            <a:ext cx="2554783" cy="2070981"/>
          </a:xfrm>
          <a:prstGeom prst="roundRect">
            <a:avLst>
              <a:gd name="adj" fmla="val 463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7" name="Rectangle 6"/>
          <p:cNvSpPr/>
          <p:nvPr/>
        </p:nvSpPr>
        <p:spPr>
          <a:xfrm>
            <a:off x="1531668" y="1549201"/>
            <a:ext cx="1316665"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ON-PREMISES</a:t>
            </a:r>
          </a:p>
        </p:txBody>
      </p:sp>
      <p:sp>
        <p:nvSpPr>
          <p:cNvPr id="26" name="Rectangle 25"/>
          <p:cNvSpPr/>
          <p:nvPr/>
        </p:nvSpPr>
        <p:spPr>
          <a:xfrm>
            <a:off x="4167246" y="1549201"/>
            <a:ext cx="3945689"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AZURE</a:t>
            </a:r>
          </a:p>
        </p:txBody>
      </p:sp>
      <p:sp>
        <p:nvSpPr>
          <p:cNvPr id="30" name="Rectangle 29"/>
          <p:cNvSpPr/>
          <p:nvPr/>
        </p:nvSpPr>
        <p:spPr>
          <a:xfrm>
            <a:off x="1676190" y="2952248"/>
            <a:ext cx="861533" cy="234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09" kern="0">
                <a:solidFill>
                  <a:schemeClr val="tx1"/>
                </a:solidFill>
                <a:latin typeface="Segoe UI"/>
              </a:rPr>
              <a:t>Customer Behavior</a:t>
            </a:r>
          </a:p>
        </p:txBody>
      </p:sp>
      <p:sp>
        <p:nvSpPr>
          <p:cNvPr id="54" name="Rectangle 53"/>
          <p:cNvSpPr/>
          <p:nvPr/>
        </p:nvSpPr>
        <p:spPr>
          <a:xfrm>
            <a:off x="2667213" y="3694899"/>
            <a:ext cx="111286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662" kern="0">
                <a:solidFill>
                  <a:schemeClr val="tx1"/>
                </a:solidFill>
                <a:latin typeface="Segoe UI"/>
              </a:rPr>
              <a:t>Move via </a:t>
            </a:r>
            <a:r>
              <a:rPr lang="en-US" sz="662" b="1" kern="0">
                <a:solidFill>
                  <a:schemeClr val="tx1"/>
                </a:solidFill>
                <a:latin typeface="Segoe UI"/>
              </a:rPr>
              <a:t>Data Factory</a:t>
            </a:r>
          </a:p>
        </p:txBody>
      </p:sp>
      <p:sp>
        <p:nvSpPr>
          <p:cNvPr id="55" name="Rectangle 54"/>
          <p:cNvSpPr/>
          <p:nvPr/>
        </p:nvSpPr>
        <p:spPr>
          <a:xfrm>
            <a:off x="4705109" y="2303981"/>
            <a:ext cx="1316009" cy="560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defTabSz="685669">
              <a:defRPr/>
            </a:pPr>
            <a:r>
              <a:rPr lang="en-US" sz="1471" kern="0">
                <a:solidFill>
                  <a:schemeClr val="tx1"/>
                </a:solidFill>
                <a:latin typeface="Segoe UI Light"/>
              </a:rPr>
              <a:t>Data Lake</a:t>
            </a:r>
          </a:p>
        </p:txBody>
      </p:sp>
      <p:sp>
        <p:nvSpPr>
          <p:cNvPr id="80" name="Rectangle 79"/>
          <p:cNvSpPr/>
          <p:nvPr/>
        </p:nvSpPr>
        <p:spPr>
          <a:xfrm>
            <a:off x="7847002" y="2916518"/>
            <a:ext cx="647282" cy="168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09" kern="0">
                <a:solidFill>
                  <a:schemeClr val="tx1"/>
                </a:solidFill>
                <a:latin typeface="Segoe UI"/>
              </a:rPr>
              <a:t>SQL DW</a:t>
            </a:r>
          </a:p>
        </p:txBody>
      </p:sp>
      <p:sp>
        <p:nvSpPr>
          <p:cNvPr id="87" name="Rectangle 86"/>
          <p:cNvSpPr/>
          <p:nvPr/>
        </p:nvSpPr>
        <p:spPr>
          <a:xfrm>
            <a:off x="9155541" y="1549201"/>
            <a:ext cx="151217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CONSUMPTION</a:t>
            </a:r>
          </a:p>
        </p:txBody>
      </p:sp>
      <p:sp>
        <p:nvSpPr>
          <p:cNvPr id="98" name="Freeform 5"/>
          <p:cNvSpPr>
            <a:spLocks noEditPoints="1"/>
          </p:cNvSpPr>
          <p:nvPr/>
        </p:nvSpPr>
        <p:spPr bwMode="auto">
          <a:xfrm>
            <a:off x="9604808" y="2189124"/>
            <a:ext cx="331223" cy="292115"/>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662" kern="0">
              <a:latin typeface="Segoe UI"/>
            </a:endParaRPr>
          </a:p>
        </p:txBody>
      </p:sp>
      <p:sp>
        <p:nvSpPr>
          <p:cNvPr id="99" name="Rectangle 98"/>
          <p:cNvSpPr/>
          <p:nvPr/>
        </p:nvSpPr>
        <p:spPr>
          <a:xfrm>
            <a:off x="9333139" y="2405975"/>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662" kern="0">
                <a:solidFill>
                  <a:schemeClr val="tx1"/>
                </a:solidFill>
                <a:latin typeface="Segoe UI"/>
              </a:rPr>
              <a:t>Web Portals</a:t>
            </a:r>
          </a:p>
        </p:txBody>
      </p:sp>
      <p:sp>
        <p:nvSpPr>
          <p:cNvPr id="100" name="Freeform 99"/>
          <p:cNvSpPr>
            <a:spLocks/>
          </p:cNvSpPr>
          <p:nvPr/>
        </p:nvSpPr>
        <p:spPr bwMode="auto">
          <a:xfrm>
            <a:off x="9683268" y="3287119"/>
            <a:ext cx="174302" cy="313208"/>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69935" tIns="34967" rIns="69935" bIns="34967" numCol="1" anchor="t" anchorCtr="0" compatLnSpc="1">
            <a:prstTxWarp prst="textNoShape">
              <a:avLst/>
            </a:prstTxWarp>
            <a:noAutofit/>
          </a:bodyPr>
          <a:lstStyle/>
          <a:p>
            <a:pPr defTabSz="699422">
              <a:defRPr/>
            </a:pPr>
            <a:endParaRPr lang="en-US" sz="662" kern="0">
              <a:latin typeface="Segoe UI"/>
            </a:endParaRPr>
          </a:p>
        </p:txBody>
      </p:sp>
      <p:sp>
        <p:nvSpPr>
          <p:cNvPr id="101" name="Rectangle 100"/>
          <p:cNvSpPr/>
          <p:nvPr/>
        </p:nvSpPr>
        <p:spPr>
          <a:xfrm>
            <a:off x="9333139" y="3527848"/>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662" kern="0">
                <a:solidFill>
                  <a:schemeClr val="tx1"/>
                </a:solidFill>
                <a:latin typeface="Segoe UI"/>
              </a:rPr>
              <a:t>Mobile Apps</a:t>
            </a:r>
          </a:p>
        </p:txBody>
      </p:sp>
      <p:sp>
        <p:nvSpPr>
          <p:cNvPr id="102" name="Rectangle 101"/>
          <p:cNvSpPr/>
          <p:nvPr/>
        </p:nvSpPr>
        <p:spPr>
          <a:xfrm>
            <a:off x="9314971" y="4390968"/>
            <a:ext cx="910892" cy="19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662" kern="0">
                <a:solidFill>
                  <a:schemeClr val="tx1"/>
                </a:solidFill>
                <a:latin typeface="Segoe UI"/>
              </a:rPr>
              <a:t>Power BI</a:t>
            </a:r>
          </a:p>
        </p:txBody>
      </p:sp>
      <p:grpSp>
        <p:nvGrpSpPr>
          <p:cNvPr id="103" name="Group 102"/>
          <p:cNvGrpSpPr/>
          <p:nvPr/>
        </p:nvGrpSpPr>
        <p:grpSpPr>
          <a:xfrm>
            <a:off x="9612946" y="4207680"/>
            <a:ext cx="314947" cy="201298"/>
            <a:chOff x="7884058" y="5368509"/>
            <a:chExt cx="324905" cy="207663"/>
          </a:xfrm>
          <a:solidFill>
            <a:schemeClr val="tx1"/>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grpSp>
      <p:sp>
        <p:nvSpPr>
          <p:cNvPr id="89" name="Freeform 5"/>
          <p:cNvSpPr>
            <a:spLocks noEditPoints="1"/>
          </p:cNvSpPr>
          <p:nvPr/>
        </p:nvSpPr>
        <p:spPr bwMode="auto">
          <a:xfrm>
            <a:off x="9604808" y="5016333"/>
            <a:ext cx="331223" cy="292115"/>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662" kern="0">
              <a:latin typeface="Segoe UI"/>
            </a:endParaRPr>
          </a:p>
        </p:txBody>
      </p:sp>
      <p:sp>
        <p:nvSpPr>
          <p:cNvPr id="94" name="Rectangle 93"/>
          <p:cNvSpPr/>
          <p:nvPr/>
        </p:nvSpPr>
        <p:spPr>
          <a:xfrm>
            <a:off x="9333139" y="5303579"/>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662" kern="0">
                <a:solidFill>
                  <a:schemeClr val="tx1"/>
                </a:solidFill>
                <a:latin typeface="Segoe UI"/>
              </a:rPr>
              <a:t>Data Science</a:t>
            </a:r>
          </a:p>
          <a:p>
            <a:pPr algn="ctr" defTabSz="685669">
              <a:defRPr/>
            </a:pPr>
            <a:r>
              <a:rPr lang="en-US" sz="662" kern="0">
                <a:solidFill>
                  <a:schemeClr val="tx1"/>
                </a:solidFill>
                <a:latin typeface="Segoe UI"/>
              </a:rPr>
              <a:t>Notebooks</a:t>
            </a:r>
          </a:p>
        </p:txBody>
      </p:sp>
      <p:sp>
        <p:nvSpPr>
          <p:cNvPr id="116" name="Rectangle 115"/>
          <p:cNvSpPr/>
          <p:nvPr/>
        </p:nvSpPr>
        <p:spPr>
          <a:xfrm>
            <a:off x="4728267" y="2940093"/>
            <a:ext cx="1554623" cy="1603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669">
              <a:defRPr/>
            </a:pPr>
            <a:r>
              <a:rPr lang="en-US" sz="735" b="1" kern="0">
                <a:solidFill>
                  <a:schemeClr val="tx1"/>
                </a:solidFill>
                <a:latin typeface="Segoe UI"/>
              </a:rPr>
              <a:t>ETL &amp; Analytics</a:t>
            </a:r>
          </a:p>
          <a:p>
            <a:pPr defTabSz="685669">
              <a:defRPr/>
            </a:pPr>
            <a:r>
              <a:rPr lang="en-US" sz="735" kern="0">
                <a:solidFill>
                  <a:schemeClr val="tx1"/>
                </a:solidFill>
                <a:latin typeface="Segoe UI"/>
              </a:rPr>
              <a:t>Cleanup, Normalize, Basic Stats</a:t>
            </a:r>
          </a:p>
          <a:p>
            <a:pPr defTabSz="685669">
              <a:defRPr/>
            </a:pPr>
            <a:endParaRPr lang="en-US" sz="735" kern="0">
              <a:solidFill>
                <a:schemeClr val="tx1"/>
              </a:solidFill>
              <a:latin typeface="Segoe UI"/>
            </a:endParaRPr>
          </a:p>
          <a:p>
            <a:pPr defTabSz="685669">
              <a:defRPr/>
            </a:pPr>
            <a:r>
              <a:rPr lang="en-US" sz="735" b="1" kern="0">
                <a:solidFill>
                  <a:schemeClr val="tx1"/>
                </a:solidFill>
                <a:latin typeface="Segoe UI"/>
              </a:rPr>
              <a:t>Experimentation</a:t>
            </a:r>
          </a:p>
          <a:p>
            <a:pPr defTabSz="685669">
              <a:defRPr/>
            </a:pPr>
            <a:r>
              <a:rPr lang="en-US" sz="735" kern="0">
                <a:solidFill>
                  <a:schemeClr val="tx1"/>
                </a:solidFill>
                <a:latin typeface="Segoe UI"/>
              </a:rPr>
              <a:t>A/B testing at scale. Drive changes based on actual</a:t>
            </a:r>
          </a:p>
          <a:p>
            <a:pPr defTabSz="685669">
              <a:defRPr/>
            </a:pPr>
            <a:r>
              <a:rPr lang="en-US" sz="735" kern="0">
                <a:solidFill>
                  <a:schemeClr val="tx1"/>
                </a:solidFill>
                <a:latin typeface="Segoe UI"/>
              </a:rPr>
              <a:t>Customer behavior</a:t>
            </a:r>
          </a:p>
          <a:p>
            <a:pPr defTabSz="685669">
              <a:defRPr/>
            </a:pPr>
            <a:endParaRPr lang="en-US" sz="735" kern="0">
              <a:solidFill>
                <a:schemeClr val="tx1"/>
              </a:solidFill>
              <a:latin typeface="Segoe UI"/>
            </a:endParaRPr>
          </a:p>
          <a:p>
            <a:pPr defTabSz="685669">
              <a:defRPr/>
            </a:pPr>
            <a:r>
              <a:rPr lang="en-US" sz="735" b="1" kern="0">
                <a:solidFill>
                  <a:schemeClr val="tx1"/>
                </a:solidFill>
                <a:latin typeface="Segoe UI"/>
              </a:rPr>
              <a:t>Machine Learning</a:t>
            </a:r>
          </a:p>
          <a:p>
            <a:pPr defTabSz="685669">
              <a:defRPr/>
            </a:pPr>
            <a:r>
              <a:rPr lang="en-US" sz="735" kern="0">
                <a:solidFill>
                  <a:schemeClr val="tx1"/>
                </a:solidFill>
                <a:latin typeface="Segoe UI"/>
              </a:rPr>
              <a:t>Do ML at Scale (Customer Segmentation &amp; Fraud Detection)</a:t>
            </a:r>
          </a:p>
          <a:p>
            <a:pPr defTabSz="685669">
              <a:defRPr/>
            </a:pPr>
            <a:endParaRPr lang="en-US" sz="735" kern="0">
              <a:solidFill>
                <a:schemeClr val="tx1"/>
              </a:solidFill>
              <a:latin typeface="Segoe UI"/>
            </a:endParaRPr>
          </a:p>
          <a:p>
            <a:pPr defTabSz="685669">
              <a:defRPr/>
            </a:pPr>
            <a:endParaRPr lang="en-US" sz="735" kern="0">
              <a:solidFill>
                <a:schemeClr val="tx1"/>
              </a:solidFill>
              <a:latin typeface="Segoe UI"/>
            </a:endParaRPr>
          </a:p>
        </p:txBody>
      </p:sp>
      <p:sp>
        <p:nvSpPr>
          <p:cNvPr id="67" name="Rectangle 66"/>
          <p:cNvSpPr/>
          <p:nvPr/>
        </p:nvSpPr>
        <p:spPr>
          <a:xfrm>
            <a:off x="3906256" y="2890296"/>
            <a:ext cx="640970"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772" kern="0">
                <a:solidFill>
                  <a:schemeClr val="tx1"/>
                </a:solidFill>
                <a:latin typeface="Segoe UI"/>
              </a:rPr>
              <a:t>Store</a:t>
            </a:r>
          </a:p>
        </p:txBody>
      </p:sp>
      <p:sp>
        <p:nvSpPr>
          <p:cNvPr id="68" name="Rectangle 67"/>
          <p:cNvSpPr/>
          <p:nvPr/>
        </p:nvSpPr>
        <p:spPr>
          <a:xfrm>
            <a:off x="3906256" y="3546659"/>
            <a:ext cx="640970"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772" kern="0">
                <a:solidFill>
                  <a:schemeClr val="tx1"/>
                </a:solidFill>
                <a:latin typeface="Segoe UI"/>
              </a:rPr>
              <a:t>Analytics</a:t>
            </a:r>
          </a:p>
        </p:txBody>
      </p:sp>
      <p:sp>
        <p:nvSpPr>
          <p:cNvPr id="79" name="Rectangle 78"/>
          <p:cNvSpPr/>
          <p:nvPr/>
        </p:nvSpPr>
        <p:spPr>
          <a:xfrm>
            <a:off x="6539165" y="3425975"/>
            <a:ext cx="111286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662" kern="0">
                <a:solidFill>
                  <a:schemeClr val="tx1"/>
                </a:solidFill>
                <a:latin typeface="Segoe UI"/>
              </a:rPr>
              <a:t>Move via </a:t>
            </a:r>
            <a:r>
              <a:rPr lang="en-US" sz="662" b="1" kern="0">
                <a:solidFill>
                  <a:schemeClr val="tx1"/>
                </a:solidFill>
                <a:latin typeface="Segoe UI"/>
              </a:rPr>
              <a:t>Data Factory</a:t>
            </a:r>
          </a:p>
        </p:txBody>
      </p:sp>
      <p:sp>
        <p:nvSpPr>
          <p:cNvPr id="6" name="Arrow: Right 5"/>
          <p:cNvSpPr/>
          <p:nvPr/>
        </p:nvSpPr>
        <p:spPr>
          <a:xfrm>
            <a:off x="2808017" y="3157050"/>
            <a:ext cx="812503" cy="53052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8" name="Left Brace 7"/>
          <p:cNvSpPr/>
          <p:nvPr/>
        </p:nvSpPr>
        <p:spPr>
          <a:xfrm>
            <a:off x="8898965" y="2215815"/>
            <a:ext cx="434176" cy="2958170"/>
          </a:xfrm>
          <a:prstGeom prst="leftBrace">
            <a:avLst>
              <a:gd name="adj1" fmla="val 5143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latin typeface="Segoe UI"/>
            </a:endParaRPr>
          </a:p>
        </p:txBody>
      </p:sp>
      <p:sp>
        <p:nvSpPr>
          <p:cNvPr id="88" name="Arrow: Right 87"/>
          <p:cNvSpPr/>
          <p:nvPr/>
        </p:nvSpPr>
        <p:spPr>
          <a:xfrm>
            <a:off x="6657538" y="2888126"/>
            <a:ext cx="812503" cy="53052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85" name="Rectangle 84"/>
          <p:cNvSpPr/>
          <p:nvPr/>
        </p:nvSpPr>
        <p:spPr>
          <a:xfrm>
            <a:off x="3915011" y="4084103"/>
            <a:ext cx="640970"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772" kern="0">
                <a:solidFill>
                  <a:schemeClr val="tx1"/>
                </a:solidFill>
                <a:latin typeface="Segoe UI"/>
              </a:rPr>
              <a:t>HDInsight</a:t>
            </a:r>
          </a:p>
        </p:txBody>
      </p:sp>
      <p:sp>
        <p:nvSpPr>
          <p:cNvPr id="112" name="Rectangle 111"/>
          <p:cNvSpPr/>
          <p:nvPr/>
        </p:nvSpPr>
        <p:spPr>
          <a:xfrm>
            <a:off x="7847002" y="3654239"/>
            <a:ext cx="647282" cy="168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09" kern="0">
                <a:solidFill>
                  <a:schemeClr val="tx1"/>
                </a:solidFill>
                <a:latin typeface="Segoe UI"/>
              </a:rPr>
              <a:t>SQL DB</a:t>
            </a:r>
          </a:p>
        </p:txBody>
      </p:sp>
      <p:sp>
        <p:nvSpPr>
          <p:cNvPr id="151" name="Freeform 16"/>
          <p:cNvSpPr>
            <a:spLocks noChangeAspect="1" noEditPoints="1"/>
          </p:cNvSpPr>
          <p:nvPr/>
        </p:nvSpPr>
        <p:spPr bwMode="auto">
          <a:xfrm>
            <a:off x="1795556" y="2352466"/>
            <a:ext cx="622800" cy="602893"/>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p:spPr>
        <p:txBody>
          <a:bodyPr vert="horz" wrap="square" lIns="35703" tIns="17852" rIns="35703" bIns="17852" numCol="1" anchor="t" anchorCtr="0" compatLnSpc="1">
            <a:prstTxWarp prst="textNoShape">
              <a:avLst/>
            </a:prstTxWarp>
          </a:bodyPr>
          <a:lstStyle/>
          <a:p>
            <a:pPr defTabSz="364136">
              <a:defRPr/>
            </a:pPr>
            <a:endParaRPr lang="en-US" sz="1250" kern="0">
              <a:latin typeface="Segoe UI"/>
              <a:ea typeface="MS PGothic" panose="020B0600070205080204" pitchFamily="34" charset="-128"/>
            </a:endParaRPr>
          </a:p>
        </p:txBody>
      </p:sp>
      <p:sp>
        <p:nvSpPr>
          <p:cNvPr id="172" name="Rectangle 171"/>
          <p:cNvSpPr/>
          <p:nvPr/>
        </p:nvSpPr>
        <p:spPr>
          <a:xfrm>
            <a:off x="1676190" y="3896593"/>
            <a:ext cx="861533" cy="234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09" kern="0">
                <a:solidFill>
                  <a:schemeClr val="tx1"/>
                </a:solidFill>
                <a:latin typeface="Segoe UI"/>
              </a:rPr>
              <a:t>Clickstream</a:t>
            </a:r>
          </a:p>
        </p:txBody>
      </p:sp>
      <p:sp>
        <p:nvSpPr>
          <p:cNvPr id="175" name="Freeform 191"/>
          <p:cNvSpPr>
            <a:spLocks noChangeAspect="1"/>
          </p:cNvSpPr>
          <p:nvPr/>
        </p:nvSpPr>
        <p:spPr bwMode="auto">
          <a:xfrm>
            <a:off x="1864510" y="3456097"/>
            <a:ext cx="484893" cy="477607"/>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506" tIns="56019" rIns="0" bIns="56019" numCol="1" spcCol="0" rtlCol="0" fromWordArt="0" anchor="t" anchorCtr="0" forceAA="0" compatLnSpc="1">
            <a:prstTxWarp prst="textNoShape">
              <a:avLst/>
            </a:prstTxWarp>
            <a:noAutofit/>
          </a:bodyPr>
          <a:lstStyle/>
          <a:p>
            <a:pPr defTabSz="356996" fontAlgn="base">
              <a:lnSpc>
                <a:spcPct val="90000"/>
              </a:lnSpc>
              <a:spcBef>
                <a:spcPct val="0"/>
              </a:spcBef>
              <a:spcAft>
                <a:spcPct val="0"/>
              </a:spcAft>
              <a:defRPr/>
            </a:pPr>
            <a:endParaRPr lang="en-US" sz="500" kern="0" err="1">
              <a:latin typeface="Segoe UI"/>
              <a:ea typeface="Segoe UI" pitchFamily="34" charset="0"/>
              <a:cs typeface="Segoe UI" pitchFamily="34" charset="0"/>
            </a:endParaRPr>
          </a:p>
        </p:txBody>
      </p:sp>
      <p:sp>
        <p:nvSpPr>
          <p:cNvPr id="176" name="Freeform 192"/>
          <p:cNvSpPr/>
          <p:nvPr/>
        </p:nvSpPr>
        <p:spPr>
          <a:xfrm>
            <a:off x="1886709" y="4341951"/>
            <a:ext cx="464289" cy="576009"/>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17506" rIns="0" rtlCol="0" anchor="ctr">
            <a:noAutofit/>
          </a:bodyPr>
          <a:lstStyle/>
          <a:p>
            <a:pPr defTabSz="356942">
              <a:defRPr/>
            </a:pPr>
            <a:endParaRPr lang="en-US" sz="500" kern="0">
              <a:latin typeface="Segoe UI"/>
            </a:endParaRPr>
          </a:p>
        </p:txBody>
      </p:sp>
      <p:sp>
        <p:nvSpPr>
          <p:cNvPr id="177" name="Rectangle 176"/>
          <p:cNvSpPr/>
          <p:nvPr/>
        </p:nvSpPr>
        <p:spPr>
          <a:xfrm>
            <a:off x="1671653" y="4965164"/>
            <a:ext cx="861533" cy="234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09" kern="0">
                <a:solidFill>
                  <a:schemeClr val="tx1"/>
                </a:solidFill>
                <a:latin typeface="Segoe UI"/>
              </a:rPr>
              <a:t>DBs</a:t>
            </a:r>
          </a:p>
        </p:txBody>
      </p:sp>
      <p:grpSp>
        <p:nvGrpSpPr>
          <p:cNvPr id="133" name="Group 132"/>
          <p:cNvGrpSpPr/>
          <p:nvPr/>
        </p:nvGrpSpPr>
        <p:grpSpPr>
          <a:xfrm>
            <a:off x="4077853" y="3208554"/>
            <a:ext cx="350081" cy="348362"/>
            <a:chOff x="8580718" y="793097"/>
            <a:chExt cx="2587625" cy="2574925"/>
          </a:xfrm>
          <a:solidFill>
            <a:schemeClr val="tx1"/>
          </a:solidFill>
        </p:grpSpPr>
        <p:sp>
          <p:nvSpPr>
            <p:cNvPr id="134"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35"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grpSp>
        <p:nvGrpSpPr>
          <p:cNvPr id="136" name="Group 135"/>
          <p:cNvGrpSpPr/>
          <p:nvPr/>
        </p:nvGrpSpPr>
        <p:grpSpPr>
          <a:xfrm>
            <a:off x="4061530" y="2619202"/>
            <a:ext cx="347933" cy="272762"/>
            <a:chOff x="8588655" y="3482322"/>
            <a:chExt cx="2571750" cy="2016125"/>
          </a:xfrm>
          <a:solidFill>
            <a:schemeClr val="tx1"/>
          </a:solidFill>
        </p:grpSpPr>
        <p:sp>
          <p:nvSpPr>
            <p:cNvPr id="137"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38"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grpSp>
        <p:nvGrpSpPr>
          <p:cNvPr id="139" name="Group 138"/>
          <p:cNvGrpSpPr/>
          <p:nvPr/>
        </p:nvGrpSpPr>
        <p:grpSpPr>
          <a:xfrm>
            <a:off x="4041838" y="3778241"/>
            <a:ext cx="422636" cy="307255"/>
            <a:chOff x="3365500" y="4116388"/>
            <a:chExt cx="1570037" cy="1141413"/>
          </a:xfrm>
          <a:solidFill>
            <a:schemeClr val="tx1"/>
          </a:solidFill>
        </p:grpSpPr>
        <p:sp>
          <p:nvSpPr>
            <p:cNvPr id="140" name="Freeform 49"/>
            <p:cNvSpPr>
              <a:spLocks noEditPoints="1"/>
            </p:cNvSpPr>
            <p:nvPr/>
          </p:nvSpPr>
          <p:spPr bwMode="auto">
            <a:xfrm>
              <a:off x="3365500" y="4116388"/>
              <a:ext cx="1570037" cy="1141413"/>
            </a:xfrm>
            <a:custGeom>
              <a:avLst/>
              <a:gdLst>
                <a:gd name="T0" fmla="*/ 6137 w 14832"/>
                <a:gd name="T1" fmla="*/ 8965 h 10783"/>
                <a:gd name="T2" fmla="*/ 5781 w 14832"/>
                <a:gd name="T3" fmla="*/ 8730 h 10783"/>
                <a:gd name="T4" fmla="*/ 4083 w 14832"/>
                <a:gd name="T5" fmla="*/ 8216 h 10783"/>
                <a:gd name="T6" fmla="*/ 3755 w 14832"/>
                <a:gd name="T7" fmla="*/ 9972 h 10783"/>
                <a:gd name="T8" fmla="*/ 2687 w 14832"/>
                <a:gd name="T9" fmla="*/ 10607 h 10783"/>
                <a:gd name="T10" fmla="*/ 2102 w 14832"/>
                <a:gd name="T11" fmla="*/ 9104 h 10783"/>
                <a:gd name="T12" fmla="*/ 1235 w 14832"/>
                <a:gd name="T13" fmla="*/ 7273 h 10783"/>
                <a:gd name="T14" fmla="*/ 1127 w 14832"/>
                <a:gd name="T15" fmla="*/ 5308 h 10783"/>
                <a:gd name="T16" fmla="*/ 149 w 14832"/>
                <a:gd name="T17" fmla="*/ 4605 h 10783"/>
                <a:gd name="T18" fmla="*/ 474 w 14832"/>
                <a:gd name="T19" fmla="*/ 3575 h 10783"/>
                <a:gd name="T20" fmla="*/ 555 w 14832"/>
                <a:gd name="T21" fmla="*/ 4279 h 10783"/>
                <a:gd name="T22" fmla="*/ 802 w 14832"/>
                <a:gd name="T23" fmla="*/ 4830 h 10783"/>
                <a:gd name="T24" fmla="*/ 3031 w 14832"/>
                <a:gd name="T25" fmla="*/ 2802 h 10783"/>
                <a:gd name="T26" fmla="*/ 4406 w 14832"/>
                <a:gd name="T27" fmla="*/ 2558 h 10783"/>
                <a:gd name="T28" fmla="*/ 3081 w 14832"/>
                <a:gd name="T29" fmla="*/ 4642 h 10783"/>
                <a:gd name="T30" fmla="*/ 3562 w 14832"/>
                <a:gd name="T31" fmla="*/ 6571 h 10783"/>
                <a:gd name="T32" fmla="*/ 5629 w 14832"/>
                <a:gd name="T33" fmla="*/ 7092 h 10783"/>
                <a:gd name="T34" fmla="*/ 7380 w 14832"/>
                <a:gd name="T35" fmla="*/ 6723 h 10783"/>
                <a:gd name="T36" fmla="*/ 7361 w 14832"/>
                <a:gd name="T37" fmla="*/ 3984 h 10783"/>
                <a:gd name="T38" fmla="*/ 7094 w 14832"/>
                <a:gd name="T39" fmla="*/ 4285 h 10783"/>
                <a:gd name="T40" fmla="*/ 6987 w 14832"/>
                <a:gd name="T41" fmla="*/ 6290 h 10783"/>
                <a:gd name="T42" fmla="*/ 4952 w 14832"/>
                <a:gd name="T43" fmla="*/ 6982 h 10783"/>
                <a:gd name="T44" fmla="*/ 4056 w 14832"/>
                <a:gd name="T45" fmla="*/ 5494 h 10783"/>
                <a:gd name="T46" fmla="*/ 3995 w 14832"/>
                <a:gd name="T47" fmla="*/ 3516 h 10783"/>
                <a:gd name="T48" fmla="*/ 7034 w 14832"/>
                <a:gd name="T49" fmla="*/ 1324 h 10783"/>
                <a:gd name="T50" fmla="*/ 6734 w 14832"/>
                <a:gd name="T51" fmla="*/ 796 h 10783"/>
                <a:gd name="T52" fmla="*/ 9460 w 14832"/>
                <a:gd name="T53" fmla="*/ 64 h 10783"/>
                <a:gd name="T54" fmla="*/ 10600 w 14832"/>
                <a:gd name="T55" fmla="*/ 1459 h 10783"/>
                <a:gd name="T56" fmla="*/ 11843 w 14832"/>
                <a:gd name="T57" fmla="*/ 2300 h 10783"/>
                <a:gd name="T58" fmla="*/ 11532 w 14832"/>
                <a:gd name="T59" fmla="*/ 2526 h 10783"/>
                <a:gd name="T60" fmla="*/ 11978 w 14832"/>
                <a:gd name="T61" fmla="*/ 2994 h 10783"/>
                <a:gd name="T62" fmla="*/ 12447 w 14832"/>
                <a:gd name="T63" fmla="*/ 3355 h 10783"/>
                <a:gd name="T64" fmla="*/ 12276 w 14832"/>
                <a:gd name="T65" fmla="*/ 4544 h 10783"/>
                <a:gd name="T66" fmla="*/ 12767 w 14832"/>
                <a:gd name="T67" fmla="*/ 2092 h 10783"/>
                <a:gd name="T68" fmla="*/ 13588 w 14832"/>
                <a:gd name="T69" fmla="*/ 903 h 10783"/>
                <a:gd name="T70" fmla="*/ 14461 w 14832"/>
                <a:gd name="T71" fmla="*/ 947 h 10783"/>
                <a:gd name="T72" fmla="*/ 14687 w 14832"/>
                <a:gd name="T73" fmla="*/ 4434 h 10783"/>
                <a:gd name="T74" fmla="*/ 12655 w 14832"/>
                <a:gd name="T75" fmla="*/ 6662 h 10783"/>
                <a:gd name="T76" fmla="*/ 10066 w 14832"/>
                <a:gd name="T77" fmla="*/ 5712 h 10783"/>
                <a:gd name="T78" fmla="*/ 9782 w 14832"/>
                <a:gd name="T79" fmla="*/ 6353 h 10783"/>
                <a:gd name="T80" fmla="*/ 11061 w 14832"/>
                <a:gd name="T81" fmla="*/ 6977 h 10783"/>
                <a:gd name="T82" fmla="*/ 10590 w 14832"/>
                <a:gd name="T83" fmla="*/ 7698 h 10783"/>
                <a:gd name="T84" fmla="*/ 8473 w 14832"/>
                <a:gd name="T85" fmla="*/ 6622 h 10783"/>
                <a:gd name="T86" fmla="*/ 8937 w 14832"/>
                <a:gd name="T87" fmla="*/ 7279 h 10783"/>
                <a:gd name="T88" fmla="*/ 8191 w 14832"/>
                <a:gd name="T89" fmla="*/ 9163 h 10783"/>
                <a:gd name="T90" fmla="*/ 6136 w 14832"/>
                <a:gd name="T91" fmla="*/ 10756 h 10783"/>
                <a:gd name="T92" fmla="*/ 10735 w 14832"/>
                <a:gd name="T93" fmla="*/ 3102 h 10783"/>
                <a:gd name="T94" fmla="*/ 10340 w 14832"/>
                <a:gd name="T95" fmla="*/ 3073 h 10783"/>
                <a:gd name="T96" fmla="*/ 10320 w 14832"/>
                <a:gd name="T97" fmla="*/ 2657 h 10783"/>
                <a:gd name="T98" fmla="*/ 9155 w 14832"/>
                <a:gd name="T99" fmla="*/ 3323 h 10783"/>
                <a:gd name="T100" fmla="*/ 9337 w 14832"/>
                <a:gd name="T101" fmla="*/ 3385 h 10783"/>
                <a:gd name="T102" fmla="*/ 9442 w 14832"/>
                <a:gd name="T103" fmla="*/ 4031 h 10783"/>
                <a:gd name="T104" fmla="*/ 6076 w 14832"/>
                <a:gd name="T105" fmla="*/ 2490 h 10783"/>
                <a:gd name="T106" fmla="*/ 6189 w 14832"/>
                <a:gd name="T107" fmla="*/ 3093 h 10783"/>
                <a:gd name="T108" fmla="*/ 7467 w 14832"/>
                <a:gd name="T109" fmla="*/ 1842 h 10783"/>
                <a:gd name="T110" fmla="*/ 6249 w 14832"/>
                <a:gd name="T111" fmla="*/ 2025 h 10783"/>
                <a:gd name="T112" fmla="*/ 5392 w 14832"/>
                <a:gd name="T113" fmla="*/ 3950 h 10783"/>
                <a:gd name="T114" fmla="*/ 9358 w 14832"/>
                <a:gd name="T115" fmla="*/ 1916 h 10783"/>
                <a:gd name="T116" fmla="*/ 8711 w 14832"/>
                <a:gd name="T117" fmla="*/ 1875 h 10783"/>
                <a:gd name="T118" fmla="*/ 8633 w 14832"/>
                <a:gd name="T119" fmla="*/ 2505 h 10783"/>
                <a:gd name="T120" fmla="*/ 13968 w 14832"/>
                <a:gd name="T121" fmla="*/ 680 h 10783"/>
                <a:gd name="T122" fmla="*/ 12994 w 14832"/>
                <a:gd name="T123" fmla="*/ 1432 h 10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32" h="10783">
                  <a:moveTo>
                    <a:pt x="5570" y="10190"/>
                  </a:moveTo>
                  <a:lnTo>
                    <a:pt x="5549" y="10163"/>
                  </a:lnTo>
                  <a:lnTo>
                    <a:pt x="5529" y="10136"/>
                  </a:lnTo>
                  <a:lnTo>
                    <a:pt x="5510" y="10110"/>
                  </a:lnTo>
                  <a:lnTo>
                    <a:pt x="5491" y="10084"/>
                  </a:lnTo>
                  <a:lnTo>
                    <a:pt x="5458" y="10035"/>
                  </a:lnTo>
                  <a:lnTo>
                    <a:pt x="5429" y="9987"/>
                  </a:lnTo>
                  <a:lnTo>
                    <a:pt x="5403" y="9943"/>
                  </a:lnTo>
                  <a:lnTo>
                    <a:pt x="5381" y="9901"/>
                  </a:lnTo>
                  <a:lnTo>
                    <a:pt x="5363" y="9860"/>
                  </a:lnTo>
                  <a:lnTo>
                    <a:pt x="5347" y="9822"/>
                  </a:lnTo>
                  <a:lnTo>
                    <a:pt x="5335" y="9784"/>
                  </a:lnTo>
                  <a:lnTo>
                    <a:pt x="5327" y="9749"/>
                  </a:lnTo>
                  <a:lnTo>
                    <a:pt x="5321" y="9716"/>
                  </a:lnTo>
                  <a:lnTo>
                    <a:pt x="5317" y="9686"/>
                  </a:lnTo>
                  <a:lnTo>
                    <a:pt x="5316" y="9656"/>
                  </a:lnTo>
                  <a:lnTo>
                    <a:pt x="5319" y="9627"/>
                  </a:lnTo>
                  <a:lnTo>
                    <a:pt x="5323" y="9600"/>
                  </a:lnTo>
                  <a:lnTo>
                    <a:pt x="5329" y="9575"/>
                  </a:lnTo>
                  <a:lnTo>
                    <a:pt x="5337" y="9551"/>
                  </a:lnTo>
                  <a:lnTo>
                    <a:pt x="5347" y="9528"/>
                  </a:lnTo>
                  <a:lnTo>
                    <a:pt x="5360" y="9505"/>
                  </a:lnTo>
                  <a:lnTo>
                    <a:pt x="5373" y="9485"/>
                  </a:lnTo>
                  <a:lnTo>
                    <a:pt x="5388" y="9465"/>
                  </a:lnTo>
                  <a:lnTo>
                    <a:pt x="5404" y="9447"/>
                  </a:lnTo>
                  <a:lnTo>
                    <a:pt x="5421" y="9428"/>
                  </a:lnTo>
                  <a:lnTo>
                    <a:pt x="5439" y="9411"/>
                  </a:lnTo>
                  <a:lnTo>
                    <a:pt x="5479" y="9378"/>
                  </a:lnTo>
                  <a:lnTo>
                    <a:pt x="5519" y="9346"/>
                  </a:lnTo>
                  <a:lnTo>
                    <a:pt x="5561" y="9316"/>
                  </a:lnTo>
                  <a:lnTo>
                    <a:pt x="5602" y="9287"/>
                  </a:lnTo>
                  <a:lnTo>
                    <a:pt x="5685" y="9242"/>
                  </a:lnTo>
                  <a:lnTo>
                    <a:pt x="5769" y="9198"/>
                  </a:lnTo>
                  <a:lnTo>
                    <a:pt x="5809" y="9178"/>
                  </a:lnTo>
                  <a:lnTo>
                    <a:pt x="5849" y="9158"/>
                  </a:lnTo>
                  <a:lnTo>
                    <a:pt x="5888" y="9139"/>
                  </a:lnTo>
                  <a:lnTo>
                    <a:pt x="5926" y="9119"/>
                  </a:lnTo>
                  <a:lnTo>
                    <a:pt x="5961" y="9101"/>
                  </a:lnTo>
                  <a:lnTo>
                    <a:pt x="5995" y="9082"/>
                  </a:lnTo>
                  <a:lnTo>
                    <a:pt x="6026" y="9063"/>
                  </a:lnTo>
                  <a:lnTo>
                    <a:pt x="6054" y="9046"/>
                  </a:lnTo>
                  <a:lnTo>
                    <a:pt x="6078" y="9027"/>
                  </a:lnTo>
                  <a:lnTo>
                    <a:pt x="6100" y="9010"/>
                  </a:lnTo>
                  <a:lnTo>
                    <a:pt x="6119" y="8992"/>
                  </a:lnTo>
                  <a:lnTo>
                    <a:pt x="6126" y="8984"/>
                  </a:lnTo>
                  <a:lnTo>
                    <a:pt x="6132" y="8975"/>
                  </a:lnTo>
                  <a:lnTo>
                    <a:pt x="6137" y="8965"/>
                  </a:lnTo>
                  <a:lnTo>
                    <a:pt x="6142" y="8952"/>
                  </a:lnTo>
                  <a:lnTo>
                    <a:pt x="6147" y="8937"/>
                  </a:lnTo>
                  <a:lnTo>
                    <a:pt x="6152" y="8919"/>
                  </a:lnTo>
                  <a:lnTo>
                    <a:pt x="6155" y="8901"/>
                  </a:lnTo>
                  <a:lnTo>
                    <a:pt x="6158" y="8879"/>
                  </a:lnTo>
                  <a:lnTo>
                    <a:pt x="6161" y="8855"/>
                  </a:lnTo>
                  <a:lnTo>
                    <a:pt x="6163" y="8832"/>
                  </a:lnTo>
                  <a:lnTo>
                    <a:pt x="6165" y="8805"/>
                  </a:lnTo>
                  <a:lnTo>
                    <a:pt x="6167" y="8778"/>
                  </a:lnTo>
                  <a:lnTo>
                    <a:pt x="6168" y="8749"/>
                  </a:lnTo>
                  <a:lnTo>
                    <a:pt x="6169" y="8720"/>
                  </a:lnTo>
                  <a:lnTo>
                    <a:pt x="6170" y="8660"/>
                  </a:lnTo>
                  <a:lnTo>
                    <a:pt x="6171" y="8597"/>
                  </a:lnTo>
                  <a:lnTo>
                    <a:pt x="6170" y="8534"/>
                  </a:lnTo>
                  <a:lnTo>
                    <a:pt x="6169" y="8472"/>
                  </a:lnTo>
                  <a:lnTo>
                    <a:pt x="6168" y="8413"/>
                  </a:lnTo>
                  <a:lnTo>
                    <a:pt x="6167" y="8385"/>
                  </a:lnTo>
                  <a:lnTo>
                    <a:pt x="6167" y="8357"/>
                  </a:lnTo>
                  <a:lnTo>
                    <a:pt x="6166" y="8331"/>
                  </a:lnTo>
                  <a:lnTo>
                    <a:pt x="6165" y="8306"/>
                  </a:lnTo>
                  <a:lnTo>
                    <a:pt x="6165" y="8283"/>
                  </a:lnTo>
                  <a:lnTo>
                    <a:pt x="6164" y="8262"/>
                  </a:lnTo>
                  <a:lnTo>
                    <a:pt x="6164" y="8241"/>
                  </a:lnTo>
                  <a:lnTo>
                    <a:pt x="6163" y="8224"/>
                  </a:lnTo>
                  <a:lnTo>
                    <a:pt x="6163" y="8210"/>
                  </a:lnTo>
                  <a:lnTo>
                    <a:pt x="6163" y="8196"/>
                  </a:lnTo>
                  <a:lnTo>
                    <a:pt x="6160" y="8220"/>
                  </a:lnTo>
                  <a:lnTo>
                    <a:pt x="6155" y="8245"/>
                  </a:lnTo>
                  <a:lnTo>
                    <a:pt x="6150" y="8270"/>
                  </a:lnTo>
                  <a:lnTo>
                    <a:pt x="6142" y="8296"/>
                  </a:lnTo>
                  <a:lnTo>
                    <a:pt x="6134" y="8322"/>
                  </a:lnTo>
                  <a:lnTo>
                    <a:pt x="6124" y="8349"/>
                  </a:lnTo>
                  <a:lnTo>
                    <a:pt x="6112" y="8376"/>
                  </a:lnTo>
                  <a:lnTo>
                    <a:pt x="6100" y="8403"/>
                  </a:lnTo>
                  <a:lnTo>
                    <a:pt x="6087" y="8431"/>
                  </a:lnTo>
                  <a:lnTo>
                    <a:pt x="6070" y="8459"/>
                  </a:lnTo>
                  <a:lnTo>
                    <a:pt x="6054" y="8486"/>
                  </a:lnTo>
                  <a:lnTo>
                    <a:pt x="6034" y="8512"/>
                  </a:lnTo>
                  <a:lnTo>
                    <a:pt x="6013" y="8539"/>
                  </a:lnTo>
                  <a:lnTo>
                    <a:pt x="5992" y="8566"/>
                  </a:lnTo>
                  <a:lnTo>
                    <a:pt x="5967" y="8592"/>
                  </a:lnTo>
                  <a:lnTo>
                    <a:pt x="5941" y="8616"/>
                  </a:lnTo>
                  <a:lnTo>
                    <a:pt x="5913" y="8641"/>
                  </a:lnTo>
                  <a:lnTo>
                    <a:pt x="5883" y="8665"/>
                  </a:lnTo>
                  <a:lnTo>
                    <a:pt x="5851" y="8687"/>
                  </a:lnTo>
                  <a:lnTo>
                    <a:pt x="5817" y="8709"/>
                  </a:lnTo>
                  <a:lnTo>
                    <a:pt x="5781" y="8730"/>
                  </a:lnTo>
                  <a:lnTo>
                    <a:pt x="5742" y="8748"/>
                  </a:lnTo>
                  <a:lnTo>
                    <a:pt x="5702" y="8767"/>
                  </a:lnTo>
                  <a:lnTo>
                    <a:pt x="5659" y="8783"/>
                  </a:lnTo>
                  <a:lnTo>
                    <a:pt x="5614" y="8798"/>
                  </a:lnTo>
                  <a:lnTo>
                    <a:pt x="5566" y="8811"/>
                  </a:lnTo>
                  <a:lnTo>
                    <a:pt x="5516" y="8822"/>
                  </a:lnTo>
                  <a:lnTo>
                    <a:pt x="5463" y="8833"/>
                  </a:lnTo>
                  <a:lnTo>
                    <a:pt x="5408" y="8840"/>
                  </a:lnTo>
                  <a:lnTo>
                    <a:pt x="5351" y="8846"/>
                  </a:lnTo>
                  <a:lnTo>
                    <a:pt x="5291" y="8849"/>
                  </a:lnTo>
                  <a:lnTo>
                    <a:pt x="5228" y="8850"/>
                  </a:lnTo>
                  <a:lnTo>
                    <a:pt x="5166" y="8850"/>
                  </a:lnTo>
                  <a:lnTo>
                    <a:pt x="5088" y="8846"/>
                  </a:lnTo>
                  <a:lnTo>
                    <a:pt x="5015" y="8839"/>
                  </a:lnTo>
                  <a:lnTo>
                    <a:pt x="4945" y="8829"/>
                  </a:lnTo>
                  <a:lnTo>
                    <a:pt x="4879" y="8815"/>
                  </a:lnTo>
                  <a:lnTo>
                    <a:pt x="4816" y="8801"/>
                  </a:lnTo>
                  <a:lnTo>
                    <a:pt x="4755" y="8783"/>
                  </a:lnTo>
                  <a:lnTo>
                    <a:pt x="4698" y="8764"/>
                  </a:lnTo>
                  <a:lnTo>
                    <a:pt x="4644" y="8743"/>
                  </a:lnTo>
                  <a:lnTo>
                    <a:pt x="4594" y="8719"/>
                  </a:lnTo>
                  <a:lnTo>
                    <a:pt x="4546" y="8696"/>
                  </a:lnTo>
                  <a:lnTo>
                    <a:pt x="4501" y="8670"/>
                  </a:lnTo>
                  <a:lnTo>
                    <a:pt x="4459" y="8643"/>
                  </a:lnTo>
                  <a:lnTo>
                    <a:pt x="4419" y="8614"/>
                  </a:lnTo>
                  <a:lnTo>
                    <a:pt x="4382" y="8587"/>
                  </a:lnTo>
                  <a:lnTo>
                    <a:pt x="4348" y="8557"/>
                  </a:lnTo>
                  <a:lnTo>
                    <a:pt x="4316" y="8527"/>
                  </a:lnTo>
                  <a:lnTo>
                    <a:pt x="4287" y="8497"/>
                  </a:lnTo>
                  <a:lnTo>
                    <a:pt x="4259" y="8467"/>
                  </a:lnTo>
                  <a:lnTo>
                    <a:pt x="4235" y="8436"/>
                  </a:lnTo>
                  <a:lnTo>
                    <a:pt x="4212" y="8407"/>
                  </a:lnTo>
                  <a:lnTo>
                    <a:pt x="4191" y="8377"/>
                  </a:lnTo>
                  <a:lnTo>
                    <a:pt x="4172" y="8349"/>
                  </a:lnTo>
                  <a:lnTo>
                    <a:pt x="4155" y="8321"/>
                  </a:lnTo>
                  <a:lnTo>
                    <a:pt x="4140" y="8294"/>
                  </a:lnTo>
                  <a:lnTo>
                    <a:pt x="4126" y="8267"/>
                  </a:lnTo>
                  <a:lnTo>
                    <a:pt x="4115" y="8244"/>
                  </a:lnTo>
                  <a:lnTo>
                    <a:pt x="4105" y="8220"/>
                  </a:lnTo>
                  <a:lnTo>
                    <a:pt x="4096" y="8198"/>
                  </a:lnTo>
                  <a:lnTo>
                    <a:pt x="4089" y="8179"/>
                  </a:lnTo>
                  <a:lnTo>
                    <a:pt x="4083" y="8161"/>
                  </a:lnTo>
                  <a:lnTo>
                    <a:pt x="4078" y="8147"/>
                  </a:lnTo>
                  <a:lnTo>
                    <a:pt x="4075" y="8133"/>
                  </a:lnTo>
                  <a:lnTo>
                    <a:pt x="4078" y="8158"/>
                  </a:lnTo>
                  <a:lnTo>
                    <a:pt x="4080" y="8186"/>
                  </a:lnTo>
                  <a:lnTo>
                    <a:pt x="4083" y="8216"/>
                  </a:lnTo>
                  <a:lnTo>
                    <a:pt x="4085" y="8248"/>
                  </a:lnTo>
                  <a:lnTo>
                    <a:pt x="4087" y="8283"/>
                  </a:lnTo>
                  <a:lnTo>
                    <a:pt x="4089" y="8319"/>
                  </a:lnTo>
                  <a:lnTo>
                    <a:pt x="4090" y="8357"/>
                  </a:lnTo>
                  <a:lnTo>
                    <a:pt x="4092" y="8397"/>
                  </a:lnTo>
                  <a:lnTo>
                    <a:pt x="4093" y="8438"/>
                  </a:lnTo>
                  <a:lnTo>
                    <a:pt x="4094" y="8479"/>
                  </a:lnTo>
                  <a:lnTo>
                    <a:pt x="4096" y="8567"/>
                  </a:lnTo>
                  <a:lnTo>
                    <a:pt x="4097" y="8656"/>
                  </a:lnTo>
                  <a:lnTo>
                    <a:pt x="4098" y="8745"/>
                  </a:lnTo>
                  <a:lnTo>
                    <a:pt x="4097" y="8834"/>
                  </a:lnTo>
                  <a:lnTo>
                    <a:pt x="4097" y="8877"/>
                  </a:lnTo>
                  <a:lnTo>
                    <a:pt x="4096" y="8919"/>
                  </a:lnTo>
                  <a:lnTo>
                    <a:pt x="4095" y="8960"/>
                  </a:lnTo>
                  <a:lnTo>
                    <a:pt x="4094" y="9001"/>
                  </a:lnTo>
                  <a:lnTo>
                    <a:pt x="4093" y="9039"/>
                  </a:lnTo>
                  <a:lnTo>
                    <a:pt x="4092" y="9076"/>
                  </a:lnTo>
                  <a:lnTo>
                    <a:pt x="4090" y="9111"/>
                  </a:lnTo>
                  <a:lnTo>
                    <a:pt x="4089" y="9144"/>
                  </a:lnTo>
                  <a:lnTo>
                    <a:pt x="4087" y="9175"/>
                  </a:lnTo>
                  <a:lnTo>
                    <a:pt x="4085" y="9202"/>
                  </a:lnTo>
                  <a:lnTo>
                    <a:pt x="4083" y="9228"/>
                  </a:lnTo>
                  <a:lnTo>
                    <a:pt x="4080" y="9251"/>
                  </a:lnTo>
                  <a:lnTo>
                    <a:pt x="4078" y="9270"/>
                  </a:lnTo>
                  <a:lnTo>
                    <a:pt x="4075" y="9287"/>
                  </a:lnTo>
                  <a:lnTo>
                    <a:pt x="4071" y="9299"/>
                  </a:lnTo>
                  <a:lnTo>
                    <a:pt x="4066" y="9315"/>
                  </a:lnTo>
                  <a:lnTo>
                    <a:pt x="4060" y="9331"/>
                  </a:lnTo>
                  <a:lnTo>
                    <a:pt x="4052" y="9350"/>
                  </a:lnTo>
                  <a:lnTo>
                    <a:pt x="4044" y="9370"/>
                  </a:lnTo>
                  <a:lnTo>
                    <a:pt x="4034" y="9392"/>
                  </a:lnTo>
                  <a:lnTo>
                    <a:pt x="4024" y="9415"/>
                  </a:lnTo>
                  <a:lnTo>
                    <a:pt x="4013" y="9439"/>
                  </a:lnTo>
                  <a:lnTo>
                    <a:pt x="4000" y="9464"/>
                  </a:lnTo>
                  <a:lnTo>
                    <a:pt x="3988" y="9491"/>
                  </a:lnTo>
                  <a:lnTo>
                    <a:pt x="3961" y="9546"/>
                  </a:lnTo>
                  <a:lnTo>
                    <a:pt x="3932" y="9602"/>
                  </a:lnTo>
                  <a:lnTo>
                    <a:pt x="3903" y="9661"/>
                  </a:lnTo>
                  <a:lnTo>
                    <a:pt x="3874" y="9720"/>
                  </a:lnTo>
                  <a:lnTo>
                    <a:pt x="3845" y="9776"/>
                  </a:lnTo>
                  <a:lnTo>
                    <a:pt x="3819" y="9831"/>
                  </a:lnTo>
                  <a:lnTo>
                    <a:pt x="3806" y="9858"/>
                  </a:lnTo>
                  <a:lnTo>
                    <a:pt x="3794" y="9883"/>
                  </a:lnTo>
                  <a:lnTo>
                    <a:pt x="3782" y="9907"/>
                  </a:lnTo>
                  <a:lnTo>
                    <a:pt x="3772" y="9930"/>
                  </a:lnTo>
                  <a:lnTo>
                    <a:pt x="3763" y="9951"/>
                  </a:lnTo>
                  <a:lnTo>
                    <a:pt x="3755" y="9972"/>
                  </a:lnTo>
                  <a:lnTo>
                    <a:pt x="3746" y="9990"/>
                  </a:lnTo>
                  <a:lnTo>
                    <a:pt x="3740" y="10007"/>
                  </a:lnTo>
                  <a:lnTo>
                    <a:pt x="3736" y="10022"/>
                  </a:lnTo>
                  <a:lnTo>
                    <a:pt x="3732" y="10035"/>
                  </a:lnTo>
                  <a:lnTo>
                    <a:pt x="3729" y="10047"/>
                  </a:lnTo>
                  <a:lnTo>
                    <a:pt x="3727" y="10061"/>
                  </a:lnTo>
                  <a:lnTo>
                    <a:pt x="3726" y="10075"/>
                  </a:lnTo>
                  <a:lnTo>
                    <a:pt x="3724" y="10091"/>
                  </a:lnTo>
                  <a:lnTo>
                    <a:pt x="3722" y="10125"/>
                  </a:lnTo>
                  <a:lnTo>
                    <a:pt x="3720" y="10163"/>
                  </a:lnTo>
                  <a:lnTo>
                    <a:pt x="3719" y="10203"/>
                  </a:lnTo>
                  <a:lnTo>
                    <a:pt x="3718" y="10244"/>
                  </a:lnTo>
                  <a:lnTo>
                    <a:pt x="3716" y="10287"/>
                  </a:lnTo>
                  <a:lnTo>
                    <a:pt x="3712" y="10331"/>
                  </a:lnTo>
                  <a:lnTo>
                    <a:pt x="3707" y="10375"/>
                  </a:lnTo>
                  <a:lnTo>
                    <a:pt x="3699" y="10418"/>
                  </a:lnTo>
                  <a:lnTo>
                    <a:pt x="3688" y="10459"/>
                  </a:lnTo>
                  <a:lnTo>
                    <a:pt x="3675" y="10499"/>
                  </a:lnTo>
                  <a:lnTo>
                    <a:pt x="3667" y="10519"/>
                  </a:lnTo>
                  <a:lnTo>
                    <a:pt x="3658" y="10536"/>
                  </a:lnTo>
                  <a:lnTo>
                    <a:pt x="3646" y="10554"/>
                  </a:lnTo>
                  <a:lnTo>
                    <a:pt x="3635" y="10571"/>
                  </a:lnTo>
                  <a:lnTo>
                    <a:pt x="3622" y="10587"/>
                  </a:lnTo>
                  <a:lnTo>
                    <a:pt x="3608" y="10601"/>
                  </a:lnTo>
                  <a:lnTo>
                    <a:pt x="3592" y="10615"/>
                  </a:lnTo>
                  <a:lnTo>
                    <a:pt x="3576" y="10627"/>
                  </a:lnTo>
                  <a:lnTo>
                    <a:pt x="3564" y="10633"/>
                  </a:lnTo>
                  <a:lnTo>
                    <a:pt x="3550" y="10638"/>
                  </a:lnTo>
                  <a:lnTo>
                    <a:pt x="3535" y="10645"/>
                  </a:lnTo>
                  <a:lnTo>
                    <a:pt x="3518" y="10650"/>
                  </a:lnTo>
                  <a:lnTo>
                    <a:pt x="3501" y="10655"/>
                  </a:lnTo>
                  <a:lnTo>
                    <a:pt x="3481" y="10660"/>
                  </a:lnTo>
                  <a:lnTo>
                    <a:pt x="3461" y="10665"/>
                  </a:lnTo>
                  <a:lnTo>
                    <a:pt x="3440" y="10669"/>
                  </a:lnTo>
                  <a:lnTo>
                    <a:pt x="3417" y="10673"/>
                  </a:lnTo>
                  <a:lnTo>
                    <a:pt x="3394" y="10678"/>
                  </a:lnTo>
                  <a:lnTo>
                    <a:pt x="3344" y="10684"/>
                  </a:lnTo>
                  <a:lnTo>
                    <a:pt x="3290" y="10688"/>
                  </a:lnTo>
                  <a:lnTo>
                    <a:pt x="3233" y="10689"/>
                  </a:lnTo>
                  <a:lnTo>
                    <a:pt x="3168" y="10688"/>
                  </a:lnTo>
                  <a:lnTo>
                    <a:pt x="3102" y="10684"/>
                  </a:lnTo>
                  <a:lnTo>
                    <a:pt x="3035" y="10676"/>
                  </a:lnTo>
                  <a:lnTo>
                    <a:pt x="2966" y="10667"/>
                  </a:lnTo>
                  <a:lnTo>
                    <a:pt x="2897" y="10656"/>
                  </a:lnTo>
                  <a:lnTo>
                    <a:pt x="2828" y="10641"/>
                  </a:lnTo>
                  <a:lnTo>
                    <a:pt x="2757" y="10626"/>
                  </a:lnTo>
                  <a:lnTo>
                    <a:pt x="2687" y="10607"/>
                  </a:lnTo>
                  <a:lnTo>
                    <a:pt x="2617" y="10588"/>
                  </a:lnTo>
                  <a:lnTo>
                    <a:pt x="2547" y="10566"/>
                  </a:lnTo>
                  <a:lnTo>
                    <a:pt x="2478" y="10544"/>
                  </a:lnTo>
                  <a:lnTo>
                    <a:pt x="2408" y="10519"/>
                  </a:lnTo>
                  <a:lnTo>
                    <a:pt x="2340" y="10493"/>
                  </a:lnTo>
                  <a:lnTo>
                    <a:pt x="2273" y="10466"/>
                  </a:lnTo>
                  <a:lnTo>
                    <a:pt x="2207" y="10438"/>
                  </a:lnTo>
                  <a:lnTo>
                    <a:pt x="2142" y="10409"/>
                  </a:lnTo>
                  <a:lnTo>
                    <a:pt x="2119" y="10398"/>
                  </a:lnTo>
                  <a:lnTo>
                    <a:pt x="2095" y="10389"/>
                  </a:lnTo>
                  <a:lnTo>
                    <a:pt x="2068" y="10380"/>
                  </a:lnTo>
                  <a:lnTo>
                    <a:pt x="2041" y="10371"/>
                  </a:lnTo>
                  <a:lnTo>
                    <a:pt x="1986" y="10350"/>
                  </a:lnTo>
                  <a:lnTo>
                    <a:pt x="1959" y="10340"/>
                  </a:lnTo>
                  <a:lnTo>
                    <a:pt x="1935" y="10328"/>
                  </a:lnTo>
                  <a:lnTo>
                    <a:pt x="1910" y="10315"/>
                  </a:lnTo>
                  <a:lnTo>
                    <a:pt x="1888" y="10302"/>
                  </a:lnTo>
                  <a:lnTo>
                    <a:pt x="1869" y="10286"/>
                  </a:lnTo>
                  <a:lnTo>
                    <a:pt x="1852" y="10270"/>
                  </a:lnTo>
                  <a:lnTo>
                    <a:pt x="1839" y="10251"/>
                  </a:lnTo>
                  <a:lnTo>
                    <a:pt x="1833" y="10242"/>
                  </a:lnTo>
                  <a:lnTo>
                    <a:pt x="1828" y="10230"/>
                  </a:lnTo>
                  <a:lnTo>
                    <a:pt x="1825" y="10220"/>
                  </a:lnTo>
                  <a:lnTo>
                    <a:pt x="1823" y="10208"/>
                  </a:lnTo>
                  <a:lnTo>
                    <a:pt x="1823" y="10195"/>
                  </a:lnTo>
                  <a:lnTo>
                    <a:pt x="1823" y="10183"/>
                  </a:lnTo>
                  <a:lnTo>
                    <a:pt x="1826" y="10147"/>
                  </a:lnTo>
                  <a:lnTo>
                    <a:pt x="1831" y="10109"/>
                  </a:lnTo>
                  <a:lnTo>
                    <a:pt x="1838" y="10069"/>
                  </a:lnTo>
                  <a:lnTo>
                    <a:pt x="1845" y="10027"/>
                  </a:lnTo>
                  <a:lnTo>
                    <a:pt x="1853" y="9983"/>
                  </a:lnTo>
                  <a:lnTo>
                    <a:pt x="1862" y="9938"/>
                  </a:lnTo>
                  <a:lnTo>
                    <a:pt x="1873" y="9892"/>
                  </a:lnTo>
                  <a:lnTo>
                    <a:pt x="1883" y="9844"/>
                  </a:lnTo>
                  <a:lnTo>
                    <a:pt x="1908" y="9748"/>
                  </a:lnTo>
                  <a:lnTo>
                    <a:pt x="1934" y="9651"/>
                  </a:lnTo>
                  <a:lnTo>
                    <a:pt x="1961" y="9553"/>
                  </a:lnTo>
                  <a:lnTo>
                    <a:pt x="1989" y="9458"/>
                  </a:lnTo>
                  <a:lnTo>
                    <a:pt x="2003" y="9412"/>
                  </a:lnTo>
                  <a:lnTo>
                    <a:pt x="2017" y="9366"/>
                  </a:lnTo>
                  <a:lnTo>
                    <a:pt x="2031" y="9323"/>
                  </a:lnTo>
                  <a:lnTo>
                    <a:pt x="2044" y="9281"/>
                  </a:lnTo>
                  <a:lnTo>
                    <a:pt x="2056" y="9241"/>
                  </a:lnTo>
                  <a:lnTo>
                    <a:pt x="2069" y="9202"/>
                  </a:lnTo>
                  <a:lnTo>
                    <a:pt x="2081" y="9167"/>
                  </a:lnTo>
                  <a:lnTo>
                    <a:pt x="2091" y="9133"/>
                  </a:lnTo>
                  <a:lnTo>
                    <a:pt x="2102" y="9104"/>
                  </a:lnTo>
                  <a:lnTo>
                    <a:pt x="2112" y="9076"/>
                  </a:lnTo>
                  <a:lnTo>
                    <a:pt x="2120" y="9051"/>
                  </a:lnTo>
                  <a:lnTo>
                    <a:pt x="2128" y="9029"/>
                  </a:lnTo>
                  <a:lnTo>
                    <a:pt x="2134" y="9012"/>
                  </a:lnTo>
                  <a:lnTo>
                    <a:pt x="2139" y="8999"/>
                  </a:lnTo>
                  <a:lnTo>
                    <a:pt x="2140" y="8993"/>
                  </a:lnTo>
                  <a:lnTo>
                    <a:pt x="2142" y="8988"/>
                  </a:lnTo>
                  <a:lnTo>
                    <a:pt x="2143" y="8985"/>
                  </a:lnTo>
                  <a:lnTo>
                    <a:pt x="2144" y="8983"/>
                  </a:lnTo>
                  <a:lnTo>
                    <a:pt x="2144" y="8982"/>
                  </a:lnTo>
                  <a:lnTo>
                    <a:pt x="2142" y="8980"/>
                  </a:lnTo>
                  <a:lnTo>
                    <a:pt x="2140" y="8977"/>
                  </a:lnTo>
                  <a:lnTo>
                    <a:pt x="2137" y="8972"/>
                  </a:lnTo>
                  <a:lnTo>
                    <a:pt x="2133" y="8966"/>
                  </a:lnTo>
                  <a:lnTo>
                    <a:pt x="2128" y="8957"/>
                  </a:lnTo>
                  <a:lnTo>
                    <a:pt x="2122" y="8949"/>
                  </a:lnTo>
                  <a:lnTo>
                    <a:pt x="2115" y="8939"/>
                  </a:lnTo>
                  <a:lnTo>
                    <a:pt x="2108" y="8926"/>
                  </a:lnTo>
                  <a:lnTo>
                    <a:pt x="2100" y="8914"/>
                  </a:lnTo>
                  <a:lnTo>
                    <a:pt x="2091" y="8901"/>
                  </a:lnTo>
                  <a:lnTo>
                    <a:pt x="2082" y="8885"/>
                  </a:lnTo>
                  <a:lnTo>
                    <a:pt x="2072" y="8869"/>
                  </a:lnTo>
                  <a:lnTo>
                    <a:pt x="2061" y="8851"/>
                  </a:lnTo>
                  <a:lnTo>
                    <a:pt x="2049" y="8834"/>
                  </a:lnTo>
                  <a:lnTo>
                    <a:pt x="2037" y="8814"/>
                  </a:lnTo>
                  <a:lnTo>
                    <a:pt x="2011" y="8772"/>
                  </a:lnTo>
                  <a:lnTo>
                    <a:pt x="1983" y="8727"/>
                  </a:lnTo>
                  <a:lnTo>
                    <a:pt x="1953" y="8677"/>
                  </a:lnTo>
                  <a:lnTo>
                    <a:pt x="1922" y="8624"/>
                  </a:lnTo>
                  <a:lnTo>
                    <a:pt x="1888" y="8568"/>
                  </a:lnTo>
                  <a:lnTo>
                    <a:pt x="1854" y="8509"/>
                  </a:lnTo>
                  <a:lnTo>
                    <a:pt x="1818" y="8447"/>
                  </a:lnTo>
                  <a:lnTo>
                    <a:pt x="1781" y="8384"/>
                  </a:lnTo>
                  <a:lnTo>
                    <a:pt x="1744" y="8317"/>
                  </a:lnTo>
                  <a:lnTo>
                    <a:pt x="1704" y="8248"/>
                  </a:lnTo>
                  <a:lnTo>
                    <a:pt x="1666" y="8178"/>
                  </a:lnTo>
                  <a:lnTo>
                    <a:pt x="1627" y="8106"/>
                  </a:lnTo>
                  <a:lnTo>
                    <a:pt x="1588" y="8032"/>
                  </a:lnTo>
                  <a:lnTo>
                    <a:pt x="1548" y="7958"/>
                  </a:lnTo>
                  <a:lnTo>
                    <a:pt x="1472" y="7807"/>
                  </a:lnTo>
                  <a:lnTo>
                    <a:pt x="1435" y="7730"/>
                  </a:lnTo>
                  <a:lnTo>
                    <a:pt x="1398" y="7653"/>
                  </a:lnTo>
                  <a:lnTo>
                    <a:pt x="1363" y="7576"/>
                  </a:lnTo>
                  <a:lnTo>
                    <a:pt x="1329" y="7500"/>
                  </a:lnTo>
                  <a:lnTo>
                    <a:pt x="1296" y="7423"/>
                  </a:lnTo>
                  <a:lnTo>
                    <a:pt x="1265" y="7347"/>
                  </a:lnTo>
                  <a:lnTo>
                    <a:pt x="1235" y="7273"/>
                  </a:lnTo>
                  <a:lnTo>
                    <a:pt x="1208" y="7199"/>
                  </a:lnTo>
                  <a:lnTo>
                    <a:pt x="1183" y="7125"/>
                  </a:lnTo>
                  <a:lnTo>
                    <a:pt x="1161" y="7050"/>
                  </a:lnTo>
                  <a:lnTo>
                    <a:pt x="1142" y="6972"/>
                  </a:lnTo>
                  <a:lnTo>
                    <a:pt x="1124" y="6893"/>
                  </a:lnTo>
                  <a:lnTo>
                    <a:pt x="1110" y="6814"/>
                  </a:lnTo>
                  <a:lnTo>
                    <a:pt x="1097" y="6735"/>
                  </a:lnTo>
                  <a:lnTo>
                    <a:pt x="1088" y="6653"/>
                  </a:lnTo>
                  <a:lnTo>
                    <a:pt x="1080" y="6573"/>
                  </a:lnTo>
                  <a:lnTo>
                    <a:pt x="1074" y="6492"/>
                  </a:lnTo>
                  <a:lnTo>
                    <a:pt x="1068" y="6412"/>
                  </a:lnTo>
                  <a:lnTo>
                    <a:pt x="1066" y="6333"/>
                  </a:lnTo>
                  <a:lnTo>
                    <a:pt x="1064" y="6255"/>
                  </a:lnTo>
                  <a:lnTo>
                    <a:pt x="1064" y="6177"/>
                  </a:lnTo>
                  <a:lnTo>
                    <a:pt x="1065" y="6102"/>
                  </a:lnTo>
                  <a:lnTo>
                    <a:pt x="1067" y="6028"/>
                  </a:lnTo>
                  <a:lnTo>
                    <a:pt x="1072" y="5956"/>
                  </a:lnTo>
                  <a:lnTo>
                    <a:pt x="1075" y="5887"/>
                  </a:lnTo>
                  <a:lnTo>
                    <a:pt x="1080" y="5819"/>
                  </a:lnTo>
                  <a:lnTo>
                    <a:pt x="1085" y="5755"/>
                  </a:lnTo>
                  <a:lnTo>
                    <a:pt x="1091" y="5694"/>
                  </a:lnTo>
                  <a:lnTo>
                    <a:pt x="1096" y="5635"/>
                  </a:lnTo>
                  <a:lnTo>
                    <a:pt x="1103" y="5582"/>
                  </a:lnTo>
                  <a:lnTo>
                    <a:pt x="1106" y="5556"/>
                  </a:lnTo>
                  <a:lnTo>
                    <a:pt x="1109" y="5531"/>
                  </a:lnTo>
                  <a:lnTo>
                    <a:pt x="1112" y="5508"/>
                  </a:lnTo>
                  <a:lnTo>
                    <a:pt x="1115" y="5485"/>
                  </a:lnTo>
                  <a:lnTo>
                    <a:pt x="1118" y="5463"/>
                  </a:lnTo>
                  <a:lnTo>
                    <a:pt x="1121" y="5443"/>
                  </a:lnTo>
                  <a:lnTo>
                    <a:pt x="1124" y="5424"/>
                  </a:lnTo>
                  <a:lnTo>
                    <a:pt x="1126" y="5407"/>
                  </a:lnTo>
                  <a:lnTo>
                    <a:pt x="1129" y="5389"/>
                  </a:lnTo>
                  <a:lnTo>
                    <a:pt x="1131" y="5374"/>
                  </a:lnTo>
                  <a:lnTo>
                    <a:pt x="1133" y="5360"/>
                  </a:lnTo>
                  <a:lnTo>
                    <a:pt x="1136" y="5347"/>
                  </a:lnTo>
                  <a:lnTo>
                    <a:pt x="1138" y="5336"/>
                  </a:lnTo>
                  <a:lnTo>
                    <a:pt x="1140" y="5326"/>
                  </a:lnTo>
                  <a:lnTo>
                    <a:pt x="1141" y="5317"/>
                  </a:lnTo>
                  <a:lnTo>
                    <a:pt x="1143" y="5310"/>
                  </a:lnTo>
                  <a:lnTo>
                    <a:pt x="1144" y="5305"/>
                  </a:lnTo>
                  <a:lnTo>
                    <a:pt x="1144" y="5301"/>
                  </a:lnTo>
                  <a:lnTo>
                    <a:pt x="1145" y="5299"/>
                  </a:lnTo>
                  <a:lnTo>
                    <a:pt x="1145" y="5298"/>
                  </a:lnTo>
                  <a:lnTo>
                    <a:pt x="1144" y="5299"/>
                  </a:lnTo>
                  <a:lnTo>
                    <a:pt x="1141" y="5301"/>
                  </a:lnTo>
                  <a:lnTo>
                    <a:pt x="1136" y="5304"/>
                  </a:lnTo>
                  <a:lnTo>
                    <a:pt x="1127" y="5308"/>
                  </a:lnTo>
                  <a:lnTo>
                    <a:pt x="1118" y="5312"/>
                  </a:lnTo>
                  <a:lnTo>
                    <a:pt x="1106" y="5317"/>
                  </a:lnTo>
                  <a:lnTo>
                    <a:pt x="1091" y="5323"/>
                  </a:lnTo>
                  <a:lnTo>
                    <a:pt x="1075" y="5330"/>
                  </a:lnTo>
                  <a:lnTo>
                    <a:pt x="1056" y="5335"/>
                  </a:lnTo>
                  <a:lnTo>
                    <a:pt x="1035" y="5341"/>
                  </a:lnTo>
                  <a:lnTo>
                    <a:pt x="1013" y="5346"/>
                  </a:lnTo>
                  <a:lnTo>
                    <a:pt x="988" y="5351"/>
                  </a:lnTo>
                  <a:lnTo>
                    <a:pt x="960" y="5354"/>
                  </a:lnTo>
                  <a:lnTo>
                    <a:pt x="931" y="5357"/>
                  </a:lnTo>
                  <a:lnTo>
                    <a:pt x="899" y="5359"/>
                  </a:lnTo>
                  <a:lnTo>
                    <a:pt x="865" y="5360"/>
                  </a:lnTo>
                  <a:lnTo>
                    <a:pt x="829" y="5359"/>
                  </a:lnTo>
                  <a:lnTo>
                    <a:pt x="789" y="5355"/>
                  </a:lnTo>
                  <a:lnTo>
                    <a:pt x="746" y="5349"/>
                  </a:lnTo>
                  <a:lnTo>
                    <a:pt x="701" y="5341"/>
                  </a:lnTo>
                  <a:lnTo>
                    <a:pt x="652" y="5332"/>
                  </a:lnTo>
                  <a:lnTo>
                    <a:pt x="602" y="5320"/>
                  </a:lnTo>
                  <a:lnTo>
                    <a:pt x="547" y="5309"/>
                  </a:lnTo>
                  <a:lnTo>
                    <a:pt x="490" y="5298"/>
                  </a:lnTo>
                  <a:lnTo>
                    <a:pt x="459" y="5282"/>
                  </a:lnTo>
                  <a:lnTo>
                    <a:pt x="430" y="5264"/>
                  </a:lnTo>
                  <a:lnTo>
                    <a:pt x="403" y="5244"/>
                  </a:lnTo>
                  <a:lnTo>
                    <a:pt x="377" y="5222"/>
                  </a:lnTo>
                  <a:lnTo>
                    <a:pt x="353" y="5199"/>
                  </a:lnTo>
                  <a:lnTo>
                    <a:pt x="331" y="5174"/>
                  </a:lnTo>
                  <a:lnTo>
                    <a:pt x="311" y="5147"/>
                  </a:lnTo>
                  <a:lnTo>
                    <a:pt x="292" y="5120"/>
                  </a:lnTo>
                  <a:lnTo>
                    <a:pt x="275" y="5092"/>
                  </a:lnTo>
                  <a:lnTo>
                    <a:pt x="259" y="5063"/>
                  </a:lnTo>
                  <a:lnTo>
                    <a:pt x="245" y="5033"/>
                  </a:lnTo>
                  <a:lnTo>
                    <a:pt x="231" y="5002"/>
                  </a:lnTo>
                  <a:lnTo>
                    <a:pt x="220" y="4972"/>
                  </a:lnTo>
                  <a:lnTo>
                    <a:pt x="209" y="4941"/>
                  </a:lnTo>
                  <a:lnTo>
                    <a:pt x="199" y="4911"/>
                  </a:lnTo>
                  <a:lnTo>
                    <a:pt x="191" y="4880"/>
                  </a:lnTo>
                  <a:lnTo>
                    <a:pt x="177" y="4822"/>
                  </a:lnTo>
                  <a:lnTo>
                    <a:pt x="170" y="4794"/>
                  </a:lnTo>
                  <a:lnTo>
                    <a:pt x="166" y="4766"/>
                  </a:lnTo>
                  <a:lnTo>
                    <a:pt x="162" y="4740"/>
                  </a:lnTo>
                  <a:lnTo>
                    <a:pt x="158" y="4716"/>
                  </a:lnTo>
                  <a:lnTo>
                    <a:pt x="155" y="4692"/>
                  </a:lnTo>
                  <a:lnTo>
                    <a:pt x="153" y="4671"/>
                  </a:lnTo>
                  <a:lnTo>
                    <a:pt x="152" y="4651"/>
                  </a:lnTo>
                  <a:lnTo>
                    <a:pt x="150" y="4633"/>
                  </a:lnTo>
                  <a:lnTo>
                    <a:pt x="149" y="4618"/>
                  </a:lnTo>
                  <a:lnTo>
                    <a:pt x="149" y="4605"/>
                  </a:lnTo>
                  <a:lnTo>
                    <a:pt x="148" y="4595"/>
                  </a:lnTo>
                  <a:lnTo>
                    <a:pt x="148" y="4587"/>
                  </a:lnTo>
                  <a:lnTo>
                    <a:pt x="148" y="4583"/>
                  </a:lnTo>
                  <a:lnTo>
                    <a:pt x="148" y="4581"/>
                  </a:lnTo>
                  <a:lnTo>
                    <a:pt x="147" y="4581"/>
                  </a:lnTo>
                  <a:lnTo>
                    <a:pt x="146" y="4580"/>
                  </a:lnTo>
                  <a:lnTo>
                    <a:pt x="142" y="4578"/>
                  </a:lnTo>
                  <a:lnTo>
                    <a:pt x="138" y="4575"/>
                  </a:lnTo>
                  <a:lnTo>
                    <a:pt x="128" y="4567"/>
                  </a:lnTo>
                  <a:lnTo>
                    <a:pt x="115" y="4556"/>
                  </a:lnTo>
                  <a:lnTo>
                    <a:pt x="100" y="4542"/>
                  </a:lnTo>
                  <a:lnTo>
                    <a:pt x="84" y="4523"/>
                  </a:lnTo>
                  <a:lnTo>
                    <a:pt x="67" y="4501"/>
                  </a:lnTo>
                  <a:lnTo>
                    <a:pt x="51" y="4476"/>
                  </a:lnTo>
                  <a:lnTo>
                    <a:pt x="42" y="4461"/>
                  </a:lnTo>
                  <a:lnTo>
                    <a:pt x="35" y="4446"/>
                  </a:lnTo>
                  <a:lnTo>
                    <a:pt x="28" y="4429"/>
                  </a:lnTo>
                  <a:lnTo>
                    <a:pt x="22" y="4412"/>
                  </a:lnTo>
                  <a:lnTo>
                    <a:pt x="15" y="4393"/>
                  </a:lnTo>
                  <a:lnTo>
                    <a:pt x="11" y="4374"/>
                  </a:lnTo>
                  <a:lnTo>
                    <a:pt x="7" y="4353"/>
                  </a:lnTo>
                  <a:lnTo>
                    <a:pt x="3" y="4330"/>
                  </a:lnTo>
                  <a:lnTo>
                    <a:pt x="1" y="4308"/>
                  </a:lnTo>
                  <a:lnTo>
                    <a:pt x="0" y="4284"/>
                  </a:lnTo>
                  <a:lnTo>
                    <a:pt x="1" y="4258"/>
                  </a:lnTo>
                  <a:lnTo>
                    <a:pt x="2" y="4231"/>
                  </a:lnTo>
                  <a:lnTo>
                    <a:pt x="5" y="4204"/>
                  </a:lnTo>
                  <a:lnTo>
                    <a:pt x="9" y="4175"/>
                  </a:lnTo>
                  <a:lnTo>
                    <a:pt x="15" y="4145"/>
                  </a:lnTo>
                  <a:lnTo>
                    <a:pt x="24" y="4113"/>
                  </a:lnTo>
                  <a:lnTo>
                    <a:pt x="34" y="4081"/>
                  </a:lnTo>
                  <a:lnTo>
                    <a:pt x="46" y="4049"/>
                  </a:lnTo>
                  <a:lnTo>
                    <a:pt x="61" y="4018"/>
                  </a:lnTo>
                  <a:lnTo>
                    <a:pt x="77" y="3986"/>
                  </a:lnTo>
                  <a:lnTo>
                    <a:pt x="96" y="3956"/>
                  </a:lnTo>
                  <a:lnTo>
                    <a:pt x="116" y="3926"/>
                  </a:lnTo>
                  <a:lnTo>
                    <a:pt x="137" y="3896"/>
                  </a:lnTo>
                  <a:lnTo>
                    <a:pt x="160" y="3867"/>
                  </a:lnTo>
                  <a:lnTo>
                    <a:pt x="185" y="3838"/>
                  </a:lnTo>
                  <a:lnTo>
                    <a:pt x="210" y="3810"/>
                  </a:lnTo>
                  <a:lnTo>
                    <a:pt x="261" y="3756"/>
                  </a:lnTo>
                  <a:lnTo>
                    <a:pt x="316" y="3705"/>
                  </a:lnTo>
                  <a:lnTo>
                    <a:pt x="370" y="3658"/>
                  </a:lnTo>
                  <a:lnTo>
                    <a:pt x="396" y="3636"/>
                  </a:lnTo>
                  <a:lnTo>
                    <a:pt x="423" y="3615"/>
                  </a:lnTo>
                  <a:lnTo>
                    <a:pt x="449" y="3595"/>
                  </a:lnTo>
                  <a:lnTo>
                    <a:pt x="474" y="3575"/>
                  </a:lnTo>
                  <a:lnTo>
                    <a:pt x="498" y="3558"/>
                  </a:lnTo>
                  <a:lnTo>
                    <a:pt x="520" y="3541"/>
                  </a:lnTo>
                  <a:lnTo>
                    <a:pt x="542" y="3527"/>
                  </a:lnTo>
                  <a:lnTo>
                    <a:pt x="562" y="3514"/>
                  </a:lnTo>
                  <a:lnTo>
                    <a:pt x="580" y="3501"/>
                  </a:lnTo>
                  <a:lnTo>
                    <a:pt x="597" y="3490"/>
                  </a:lnTo>
                  <a:lnTo>
                    <a:pt x="611" y="3481"/>
                  </a:lnTo>
                  <a:lnTo>
                    <a:pt x="624" y="3473"/>
                  </a:lnTo>
                  <a:lnTo>
                    <a:pt x="633" y="3467"/>
                  </a:lnTo>
                  <a:lnTo>
                    <a:pt x="640" y="3463"/>
                  </a:lnTo>
                  <a:lnTo>
                    <a:pt x="645" y="3460"/>
                  </a:lnTo>
                  <a:lnTo>
                    <a:pt x="646" y="3459"/>
                  </a:lnTo>
                  <a:lnTo>
                    <a:pt x="646" y="3460"/>
                  </a:lnTo>
                  <a:lnTo>
                    <a:pt x="645" y="3462"/>
                  </a:lnTo>
                  <a:lnTo>
                    <a:pt x="643" y="3466"/>
                  </a:lnTo>
                  <a:lnTo>
                    <a:pt x="641" y="3472"/>
                  </a:lnTo>
                  <a:lnTo>
                    <a:pt x="638" y="3480"/>
                  </a:lnTo>
                  <a:lnTo>
                    <a:pt x="635" y="3488"/>
                  </a:lnTo>
                  <a:lnTo>
                    <a:pt x="632" y="3498"/>
                  </a:lnTo>
                  <a:lnTo>
                    <a:pt x="628" y="3510"/>
                  </a:lnTo>
                  <a:lnTo>
                    <a:pt x="624" y="3524"/>
                  </a:lnTo>
                  <a:lnTo>
                    <a:pt x="618" y="3538"/>
                  </a:lnTo>
                  <a:lnTo>
                    <a:pt x="613" y="3555"/>
                  </a:lnTo>
                  <a:lnTo>
                    <a:pt x="609" y="3572"/>
                  </a:lnTo>
                  <a:lnTo>
                    <a:pt x="604" y="3592"/>
                  </a:lnTo>
                  <a:lnTo>
                    <a:pt x="599" y="3612"/>
                  </a:lnTo>
                  <a:lnTo>
                    <a:pt x="594" y="3634"/>
                  </a:lnTo>
                  <a:lnTo>
                    <a:pt x="588" y="3658"/>
                  </a:lnTo>
                  <a:lnTo>
                    <a:pt x="583" y="3682"/>
                  </a:lnTo>
                  <a:lnTo>
                    <a:pt x="578" y="3708"/>
                  </a:lnTo>
                  <a:lnTo>
                    <a:pt x="574" y="3736"/>
                  </a:lnTo>
                  <a:lnTo>
                    <a:pt x="569" y="3765"/>
                  </a:lnTo>
                  <a:lnTo>
                    <a:pt x="565" y="3795"/>
                  </a:lnTo>
                  <a:lnTo>
                    <a:pt x="562" y="3826"/>
                  </a:lnTo>
                  <a:lnTo>
                    <a:pt x="557" y="3859"/>
                  </a:lnTo>
                  <a:lnTo>
                    <a:pt x="554" y="3893"/>
                  </a:lnTo>
                  <a:lnTo>
                    <a:pt x="552" y="3928"/>
                  </a:lnTo>
                  <a:lnTo>
                    <a:pt x="550" y="3964"/>
                  </a:lnTo>
                  <a:lnTo>
                    <a:pt x="549" y="4002"/>
                  </a:lnTo>
                  <a:lnTo>
                    <a:pt x="548" y="4040"/>
                  </a:lnTo>
                  <a:lnTo>
                    <a:pt x="548" y="4080"/>
                  </a:lnTo>
                  <a:lnTo>
                    <a:pt x="549" y="4121"/>
                  </a:lnTo>
                  <a:lnTo>
                    <a:pt x="551" y="4164"/>
                  </a:lnTo>
                  <a:lnTo>
                    <a:pt x="553" y="4207"/>
                  </a:lnTo>
                  <a:lnTo>
                    <a:pt x="555" y="4233"/>
                  </a:lnTo>
                  <a:lnTo>
                    <a:pt x="556" y="4256"/>
                  </a:lnTo>
                  <a:lnTo>
                    <a:pt x="555" y="4279"/>
                  </a:lnTo>
                  <a:lnTo>
                    <a:pt x="553" y="4301"/>
                  </a:lnTo>
                  <a:lnTo>
                    <a:pt x="549" y="4321"/>
                  </a:lnTo>
                  <a:lnTo>
                    <a:pt x="545" y="4340"/>
                  </a:lnTo>
                  <a:lnTo>
                    <a:pt x="539" y="4357"/>
                  </a:lnTo>
                  <a:lnTo>
                    <a:pt x="533" y="4374"/>
                  </a:lnTo>
                  <a:lnTo>
                    <a:pt x="524" y="4389"/>
                  </a:lnTo>
                  <a:lnTo>
                    <a:pt x="516" y="4404"/>
                  </a:lnTo>
                  <a:lnTo>
                    <a:pt x="507" y="4417"/>
                  </a:lnTo>
                  <a:lnTo>
                    <a:pt x="498" y="4428"/>
                  </a:lnTo>
                  <a:lnTo>
                    <a:pt x="477" y="4450"/>
                  </a:lnTo>
                  <a:lnTo>
                    <a:pt x="455" y="4468"/>
                  </a:lnTo>
                  <a:lnTo>
                    <a:pt x="434" y="4483"/>
                  </a:lnTo>
                  <a:lnTo>
                    <a:pt x="412" y="4494"/>
                  </a:lnTo>
                  <a:lnTo>
                    <a:pt x="391" y="4503"/>
                  </a:lnTo>
                  <a:lnTo>
                    <a:pt x="373" y="4510"/>
                  </a:lnTo>
                  <a:lnTo>
                    <a:pt x="357" y="4514"/>
                  </a:lnTo>
                  <a:lnTo>
                    <a:pt x="351" y="4516"/>
                  </a:lnTo>
                  <a:lnTo>
                    <a:pt x="345" y="4517"/>
                  </a:lnTo>
                  <a:lnTo>
                    <a:pt x="341" y="4518"/>
                  </a:lnTo>
                  <a:lnTo>
                    <a:pt x="338" y="4519"/>
                  </a:lnTo>
                  <a:lnTo>
                    <a:pt x="336" y="4519"/>
                  </a:lnTo>
                  <a:lnTo>
                    <a:pt x="334" y="4519"/>
                  </a:lnTo>
                  <a:lnTo>
                    <a:pt x="334" y="4520"/>
                  </a:lnTo>
                  <a:lnTo>
                    <a:pt x="336" y="4522"/>
                  </a:lnTo>
                  <a:lnTo>
                    <a:pt x="338" y="4526"/>
                  </a:lnTo>
                  <a:lnTo>
                    <a:pt x="341" y="4532"/>
                  </a:lnTo>
                  <a:lnTo>
                    <a:pt x="344" y="4539"/>
                  </a:lnTo>
                  <a:lnTo>
                    <a:pt x="348" y="4548"/>
                  </a:lnTo>
                  <a:lnTo>
                    <a:pt x="353" y="4557"/>
                  </a:lnTo>
                  <a:lnTo>
                    <a:pt x="358" y="4567"/>
                  </a:lnTo>
                  <a:lnTo>
                    <a:pt x="372" y="4591"/>
                  </a:lnTo>
                  <a:lnTo>
                    <a:pt x="389" y="4618"/>
                  </a:lnTo>
                  <a:lnTo>
                    <a:pt x="409" y="4646"/>
                  </a:lnTo>
                  <a:lnTo>
                    <a:pt x="433" y="4674"/>
                  </a:lnTo>
                  <a:lnTo>
                    <a:pt x="458" y="4703"/>
                  </a:lnTo>
                  <a:lnTo>
                    <a:pt x="488" y="4731"/>
                  </a:lnTo>
                  <a:lnTo>
                    <a:pt x="521" y="4758"/>
                  </a:lnTo>
                  <a:lnTo>
                    <a:pt x="558" y="4782"/>
                  </a:lnTo>
                  <a:lnTo>
                    <a:pt x="578" y="4792"/>
                  </a:lnTo>
                  <a:lnTo>
                    <a:pt x="599" y="4801"/>
                  </a:lnTo>
                  <a:lnTo>
                    <a:pt x="619" y="4809"/>
                  </a:lnTo>
                  <a:lnTo>
                    <a:pt x="642" y="4817"/>
                  </a:lnTo>
                  <a:lnTo>
                    <a:pt x="665" y="4823"/>
                  </a:lnTo>
                  <a:lnTo>
                    <a:pt x="690" y="4827"/>
                  </a:lnTo>
                  <a:lnTo>
                    <a:pt x="714" y="4829"/>
                  </a:lnTo>
                  <a:lnTo>
                    <a:pt x="740" y="4830"/>
                  </a:lnTo>
                  <a:lnTo>
                    <a:pt x="802" y="4830"/>
                  </a:lnTo>
                  <a:lnTo>
                    <a:pt x="831" y="4826"/>
                  </a:lnTo>
                  <a:lnTo>
                    <a:pt x="859" y="4821"/>
                  </a:lnTo>
                  <a:lnTo>
                    <a:pt x="887" y="4812"/>
                  </a:lnTo>
                  <a:lnTo>
                    <a:pt x="914" y="4803"/>
                  </a:lnTo>
                  <a:lnTo>
                    <a:pt x="940" y="4791"/>
                  </a:lnTo>
                  <a:lnTo>
                    <a:pt x="967" y="4777"/>
                  </a:lnTo>
                  <a:lnTo>
                    <a:pt x="993" y="4761"/>
                  </a:lnTo>
                  <a:lnTo>
                    <a:pt x="1020" y="4742"/>
                  </a:lnTo>
                  <a:lnTo>
                    <a:pt x="1048" y="4722"/>
                  </a:lnTo>
                  <a:lnTo>
                    <a:pt x="1076" y="4698"/>
                  </a:lnTo>
                  <a:lnTo>
                    <a:pt x="1104" y="4672"/>
                  </a:lnTo>
                  <a:lnTo>
                    <a:pt x="1133" y="4644"/>
                  </a:lnTo>
                  <a:lnTo>
                    <a:pt x="1163" y="4613"/>
                  </a:lnTo>
                  <a:lnTo>
                    <a:pt x="1194" y="4579"/>
                  </a:lnTo>
                  <a:lnTo>
                    <a:pt x="1227" y="4543"/>
                  </a:lnTo>
                  <a:lnTo>
                    <a:pt x="1262" y="4503"/>
                  </a:lnTo>
                  <a:lnTo>
                    <a:pt x="1298" y="4460"/>
                  </a:lnTo>
                  <a:lnTo>
                    <a:pt x="1336" y="4415"/>
                  </a:lnTo>
                  <a:lnTo>
                    <a:pt x="1375" y="4366"/>
                  </a:lnTo>
                  <a:lnTo>
                    <a:pt x="1417" y="4315"/>
                  </a:lnTo>
                  <a:lnTo>
                    <a:pt x="1461" y="4260"/>
                  </a:lnTo>
                  <a:lnTo>
                    <a:pt x="1507" y="4203"/>
                  </a:lnTo>
                  <a:lnTo>
                    <a:pt x="1557" y="4141"/>
                  </a:lnTo>
                  <a:lnTo>
                    <a:pt x="1608" y="4077"/>
                  </a:lnTo>
                  <a:lnTo>
                    <a:pt x="1663" y="4008"/>
                  </a:lnTo>
                  <a:lnTo>
                    <a:pt x="1721" y="3937"/>
                  </a:lnTo>
                  <a:lnTo>
                    <a:pt x="1783" y="3862"/>
                  </a:lnTo>
                  <a:lnTo>
                    <a:pt x="1847" y="3782"/>
                  </a:lnTo>
                  <a:lnTo>
                    <a:pt x="1915" y="3699"/>
                  </a:lnTo>
                  <a:lnTo>
                    <a:pt x="1987" y="3612"/>
                  </a:lnTo>
                  <a:lnTo>
                    <a:pt x="2063" y="3523"/>
                  </a:lnTo>
                  <a:lnTo>
                    <a:pt x="2102" y="3475"/>
                  </a:lnTo>
                  <a:lnTo>
                    <a:pt x="2142" y="3428"/>
                  </a:lnTo>
                  <a:lnTo>
                    <a:pt x="2176" y="3389"/>
                  </a:lnTo>
                  <a:lnTo>
                    <a:pt x="2212" y="3351"/>
                  </a:lnTo>
                  <a:lnTo>
                    <a:pt x="2249" y="3314"/>
                  </a:lnTo>
                  <a:lnTo>
                    <a:pt x="2288" y="3278"/>
                  </a:lnTo>
                  <a:lnTo>
                    <a:pt x="2328" y="3242"/>
                  </a:lnTo>
                  <a:lnTo>
                    <a:pt x="2369" y="3207"/>
                  </a:lnTo>
                  <a:lnTo>
                    <a:pt x="2410" y="3173"/>
                  </a:lnTo>
                  <a:lnTo>
                    <a:pt x="2454" y="3140"/>
                  </a:lnTo>
                  <a:lnTo>
                    <a:pt x="2543" y="3076"/>
                  </a:lnTo>
                  <a:lnTo>
                    <a:pt x="2636" y="3015"/>
                  </a:lnTo>
                  <a:lnTo>
                    <a:pt x="2732" y="2957"/>
                  </a:lnTo>
                  <a:lnTo>
                    <a:pt x="2830" y="2903"/>
                  </a:lnTo>
                  <a:lnTo>
                    <a:pt x="2930" y="2851"/>
                  </a:lnTo>
                  <a:lnTo>
                    <a:pt x="3031" y="2802"/>
                  </a:lnTo>
                  <a:lnTo>
                    <a:pt x="3133" y="2756"/>
                  </a:lnTo>
                  <a:lnTo>
                    <a:pt x="3236" y="2713"/>
                  </a:lnTo>
                  <a:lnTo>
                    <a:pt x="3340" y="2673"/>
                  </a:lnTo>
                  <a:lnTo>
                    <a:pt x="3442" y="2635"/>
                  </a:lnTo>
                  <a:lnTo>
                    <a:pt x="3543" y="2600"/>
                  </a:lnTo>
                  <a:lnTo>
                    <a:pt x="3642" y="2567"/>
                  </a:lnTo>
                  <a:lnTo>
                    <a:pt x="3740" y="2537"/>
                  </a:lnTo>
                  <a:lnTo>
                    <a:pt x="3834" y="2509"/>
                  </a:lnTo>
                  <a:lnTo>
                    <a:pt x="3926" y="2484"/>
                  </a:lnTo>
                  <a:lnTo>
                    <a:pt x="3970" y="2472"/>
                  </a:lnTo>
                  <a:lnTo>
                    <a:pt x="4015" y="2461"/>
                  </a:lnTo>
                  <a:lnTo>
                    <a:pt x="4057" y="2450"/>
                  </a:lnTo>
                  <a:lnTo>
                    <a:pt x="4098" y="2439"/>
                  </a:lnTo>
                  <a:lnTo>
                    <a:pt x="4139" y="2430"/>
                  </a:lnTo>
                  <a:lnTo>
                    <a:pt x="4178" y="2421"/>
                  </a:lnTo>
                  <a:lnTo>
                    <a:pt x="4215" y="2412"/>
                  </a:lnTo>
                  <a:lnTo>
                    <a:pt x="4252" y="2404"/>
                  </a:lnTo>
                  <a:lnTo>
                    <a:pt x="4287" y="2396"/>
                  </a:lnTo>
                  <a:lnTo>
                    <a:pt x="4320" y="2390"/>
                  </a:lnTo>
                  <a:lnTo>
                    <a:pt x="4352" y="2383"/>
                  </a:lnTo>
                  <a:lnTo>
                    <a:pt x="4383" y="2376"/>
                  </a:lnTo>
                  <a:lnTo>
                    <a:pt x="4411" y="2371"/>
                  </a:lnTo>
                  <a:lnTo>
                    <a:pt x="4438" y="2366"/>
                  </a:lnTo>
                  <a:lnTo>
                    <a:pt x="4464" y="2361"/>
                  </a:lnTo>
                  <a:lnTo>
                    <a:pt x="4486" y="2357"/>
                  </a:lnTo>
                  <a:lnTo>
                    <a:pt x="4508" y="2353"/>
                  </a:lnTo>
                  <a:lnTo>
                    <a:pt x="4528" y="2350"/>
                  </a:lnTo>
                  <a:lnTo>
                    <a:pt x="4545" y="2347"/>
                  </a:lnTo>
                  <a:lnTo>
                    <a:pt x="4561" y="2344"/>
                  </a:lnTo>
                  <a:lnTo>
                    <a:pt x="4573" y="2342"/>
                  </a:lnTo>
                  <a:lnTo>
                    <a:pt x="4585" y="2340"/>
                  </a:lnTo>
                  <a:lnTo>
                    <a:pt x="4593" y="2339"/>
                  </a:lnTo>
                  <a:lnTo>
                    <a:pt x="4599" y="2338"/>
                  </a:lnTo>
                  <a:lnTo>
                    <a:pt x="4603" y="2337"/>
                  </a:lnTo>
                  <a:lnTo>
                    <a:pt x="4604" y="2337"/>
                  </a:lnTo>
                  <a:lnTo>
                    <a:pt x="4602" y="2339"/>
                  </a:lnTo>
                  <a:lnTo>
                    <a:pt x="4598" y="2344"/>
                  </a:lnTo>
                  <a:lnTo>
                    <a:pt x="4590" y="2354"/>
                  </a:lnTo>
                  <a:lnTo>
                    <a:pt x="4578" y="2366"/>
                  </a:lnTo>
                  <a:lnTo>
                    <a:pt x="4565" y="2382"/>
                  </a:lnTo>
                  <a:lnTo>
                    <a:pt x="4548" y="2399"/>
                  </a:lnTo>
                  <a:lnTo>
                    <a:pt x="4530" y="2420"/>
                  </a:lnTo>
                  <a:lnTo>
                    <a:pt x="4508" y="2443"/>
                  </a:lnTo>
                  <a:lnTo>
                    <a:pt x="4485" y="2469"/>
                  </a:lnTo>
                  <a:lnTo>
                    <a:pt x="4461" y="2497"/>
                  </a:lnTo>
                  <a:lnTo>
                    <a:pt x="4434" y="2526"/>
                  </a:lnTo>
                  <a:lnTo>
                    <a:pt x="4406" y="2558"/>
                  </a:lnTo>
                  <a:lnTo>
                    <a:pt x="4376" y="2591"/>
                  </a:lnTo>
                  <a:lnTo>
                    <a:pt x="4345" y="2625"/>
                  </a:lnTo>
                  <a:lnTo>
                    <a:pt x="4314" y="2660"/>
                  </a:lnTo>
                  <a:lnTo>
                    <a:pt x="4281" y="2696"/>
                  </a:lnTo>
                  <a:lnTo>
                    <a:pt x="4215" y="2770"/>
                  </a:lnTo>
                  <a:lnTo>
                    <a:pt x="4147" y="2845"/>
                  </a:lnTo>
                  <a:lnTo>
                    <a:pt x="4079" y="2920"/>
                  </a:lnTo>
                  <a:lnTo>
                    <a:pt x="4014" y="2994"/>
                  </a:lnTo>
                  <a:lnTo>
                    <a:pt x="3982" y="3030"/>
                  </a:lnTo>
                  <a:lnTo>
                    <a:pt x="3951" y="3064"/>
                  </a:lnTo>
                  <a:lnTo>
                    <a:pt x="3921" y="3098"/>
                  </a:lnTo>
                  <a:lnTo>
                    <a:pt x="3892" y="3130"/>
                  </a:lnTo>
                  <a:lnTo>
                    <a:pt x="3865" y="3160"/>
                  </a:lnTo>
                  <a:lnTo>
                    <a:pt x="3840" y="3189"/>
                  </a:lnTo>
                  <a:lnTo>
                    <a:pt x="3816" y="3216"/>
                  </a:lnTo>
                  <a:lnTo>
                    <a:pt x="3795" y="3241"/>
                  </a:lnTo>
                  <a:lnTo>
                    <a:pt x="3776" y="3265"/>
                  </a:lnTo>
                  <a:lnTo>
                    <a:pt x="3756" y="3291"/>
                  </a:lnTo>
                  <a:lnTo>
                    <a:pt x="3733" y="3320"/>
                  </a:lnTo>
                  <a:lnTo>
                    <a:pt x="3709" y="3350"/>
                  </a:lnTo>
                  <a:lnTo>
                    <a:pt x="3683" y="3381"/>
                  </a:lnTo>
                  <a:lnTo>
                    <a:pt x="3656" y="3415"/>
                  </a:lnTo>
                  <a:lnTo>
                    <a:pt x="3629" y="3450"/>
                  </a:lnTo>
                  <a:lnTo>
                    <a:pt x="3599" y="3486"/>
                  </a:lnTo>
                  <a:lnTo>
                    <a:pt x="3570" y="3523"/>
                  </a:lnTo>
                  <a:lnTo>
                    <a:pt x="3539" y="3562"/>
                  </a:lnTo>
                  <a:lnTo>
                    <a:pt x="3508" y="3603"/>
                  </a:lnTo>
                  <a:lnTo>
                    <a:pt x="3477" y="3644"/>
                  </a:lnTo>
                  <a:lnTo>
                    <a:pt x="3446" y="3687"/>
                  </a:lnTo>
                  <a:lnTo>
                    <a:pt x="3415" y="3731"/>
                  </a:lnTo>
                  <a:lnTo>
                    <a:pt x="3354" y="3822"/>
                  </a:lnTo>
                  <a:lnTo>
                    <a:pt x="3295" y="3915"/>
                  </a:lnTo>
                  <a:lnTo>
                    <a:pt x="3268" y="3963"/>
                  </a:lnTo>
                  <a:lnTo>
                    <a:pt x="3241" y="4011"/>
                  </a:lnTo>
                  <a:lnTo>
                    <a:pt x="3216" y="4061"/>
                  </a:lnTo>
                  <a:lnTo>
                    <a:pt x="3192" y="4110"/>
                  </a:lnTo>
                  <a:lnTo>
                    <a:pt x="3170" y="4159"/>
                  </a:lnTo>
                  <a:lnTo>
                    <a:pt x="3150" y="4210"/>
                  </a:lnTo>
                  <a:lnTo>
                    <a:pt x="3132" y="4260"/>
                  </a:lnTo>
                  <a:lnTo>
                    <a:pt x="3116" y="4311"/>
                  </a:lnTo>
                  <a:lnTo>
                    <a:pt x="3102" y="4361"/>
                  </a:lnTo>
                  <a:lnTo>
                    <a:pt x="3092" y="4412"/>
                  </a:lnTo>
                  <a:lnTo>
                    <a:pt x="3084" y="4462"/>
                  </a:lnTo>
                  <a:lnTo>
                    <a:pt x="3078" y="4513"/>
                  </a:lnTo>
                  <a:lnTo>
                    <a:pt x="3076" y="4563"/>
                  </a:lnTo>
                  <a:lnTo>
                    <a:pt x="3077" y="4613"/>
                  </a:lnTo>
                  <a:lnTo>
                    <a:pt x="3081" y="4642"/>
                  </a:lnTo>
                  <a:lnTo>
                    <a:pt x="3087" y="4672"/>
                  </a:lnTo>
                  <a:lnTo>
                    <a:pt x="3094" y="4702"/>
                  </a:lnTo>
                  <a:lnTo>
                    <a:pt x="3103" y="4733"/>
                  </a:lnTo>
                  <a:lnTo>
                    <a:pt x="3113" y="4764"/>
                  </a:lnTo>
                  <a:lnTo>
                    <a:pt x="3125" y="4796"/>
                  </a:lnTo>
                  <a:lnTo>
                    <a:pt x="3138" y="4828"/>
                  </a:lnTo>
                  <a:lnTo>
                    <a:pt x="3153" y="4860"/>
                  </a:lnTo>
                  <a:lnTo>
                    <a:pt x="3168" y="4893"/>
                  </a:lnTo>
                  <a:lnTo>
                    <a:pt x="3186" y="4925"/>
                  </a:lnTo>
                  <a:lnTo>
                    <a:pt x="3203" y="4958"/>
                  </a:lnTo>
                  <a:lnTo>
                    <a:pt x="3223" y="4991"/>
                  </a:lnTo>
                  <a:lnTo>
                    <a:pt x="3263" y="5057"/>
                  </a:lnTo>
                  <a:lnTo>
                    <a:pt x="3308" y="5122"/>
                  </a:lnTo>
                  <a:lnTo>
                    <a:pt x="3354" y="5187"/>
                  </a:lnTo>
                  <a:lnTo>
                    <a:pt x="3402" y="5252"/>
                  </a:lnTo>
                  <a:lnTo>
                    <a:pt x="3452" y="5316"/>
                  </a:lnTo>
                  <a:lnTo>
                    <a:pt x="3503" y="5379"/>
                  </a:lnTo>
                  <a:lnTo>
                    <a:pt x="3553" y="5440"/>
                  </a:lnTo>
                  <a:lnTo>
                    <a:pt x="3604" y="5498"/>
                  </a:lnTo>
                  <a:lnTo>
                    <a:pt x="3653" y="5555"/>
                  </a:lnTo>
                  <a:lnTo>
                    <a:pt x="3701" y="5610"/>
                  </a:lnTo>
                  <a:lnTo>
                    <a:pt x="3729" y="5645"/>
                  </a:lnTo>
                  <a:lnTo>
                    <a:pt x="3754" y="5678"/>
                  </a:lnTo>
                  <a:lnTo>
                    <a:pt x="3776" y="5711"/>
                  </a:lnTo>
                  <a:lnTo>
                    <a:pt x="3796" y="5742"/>
                  </a:lnTo>
                  <a:lnTo>
                    <a:pt x="3813" y="5771"/>
                  </a:lnTo>
                  <a:lnTo>
                    <a:pt x="3829" y="5800"/>
                  </a:lnTo>
                  <a:lnTo>
                    <a:pt x="3841" y="5826"/>
                  </a:lnTo>
                  <a:lnTo>
                    <a:pt x="3853" y="5851"/>
                  </a:lnTo>
                  <a:lnTo>
                    <a:pt x="3862" y="5872"/>
                  </a:lnTo>
                  <a:lnTo>
                    <a:pt x="3870" y="5893"/>
                  </a:lnTo>
                  <a:lnTo>
                    <a:pt x="3875" y="5909"/>
                  </a:lnTo>
                  <a:lnTo>
                    <a:pt x="3881" y="5925"/>
                  </a:lnTo>
                  <a:lnTo>
                    <a:pt x="3884" y="5936"/>
                  </a:lnTo>
                  <a:lnTo>
                    <a:pt x="3886" y="5944"/>
                  </a:lnTo>
                  <a:lnTo>
                    <a:pt x="3888" y="5950"/>
                  </a:lnTo>
                  <a:lnTo>
                    <a:pt x="3888" y="5952"/>
                  </a:lnTo>
                  <a:lnTo>
                    <a:pt x="3514" y="6513"/>
                  </a:lnTo>
                  <a:lnTo>
                    <a:pt x="3515" y="6514"/>
                  </a:lnTo>
                  <a:lnTo>
                    <a:pt x="3516" y="6515"/>
                  </a:lnTo>
                  <a:lnTo>
                    <a:pt x="3518" y="6518"/>
                  </a:lnTo>
                  <a:lnTo>
                    <a:pt x="3522" y="6523"/>
                  </a:lnTo>
                  <a:lnTo>
                    <a:pt x="3526" y="6529"/>
                  </a:lnTo>
                  <a:lnTo>
                    <a:pt x="3532" y="6535"/>
                  </a:lnTo>
                  <a:lnTo>
                    <a:pt x="3538" y="6542"/>
                  </a:lnTo>
                  <a:lnTo>
                    <a:pt x="3545" y="6550"/>
                  </a:lnTo>
                  <a:lnTo>
                    <a:pt x="3562" y="6571"/>
                  </a:lnTo>
                  <a:lnTo>
                    <a:pt x="3581" y="6593"/>
                  </a:lnTo>
                  <a:lnTo>
                    <a:pt x="3604" y="6620"/>
                  </a:lnTo>
                  <a:lnTo>
                    <a:pt x="3630" y="6650"/>
                  </a:lnTo>
                  <a:lnTo>
                    <a:pt x="3658" y="6682"/>
                  </a:lnTo>
                  <a:lnTo>
                    <a:pt x="3690" y="6716"/>
                  </a:lnTo>
                  <a:lnTo>
                    <a:pt x="3723" y="6753"/>
                  </a:lnTo>
                  <a:lnTo>
                    <a:pt x="3759" y="6791"/>
                  </a:lnTo>
                  <a:lnTo>
                    <a:pt x="3797" y="6830"/>
                  </a:lnTo>
                  <a:lnTo>
                    <a:pt x="3837" y="6870"/>
                  </a:lnTo>
                  <a:lnTo>
                    <a:pt x="3879" y="6912"/>
                  </a:lnTo>
                  <a:lnTo>
                    <a:pt x="3923" y="6953"/>
                  </a:lnTo>
                  <a:lnTo>
                    <a:pt x="3968" y="6995"/>
                  </a:lnTo>
                  <a:lnTo>
                    <a:pt x="4015" y="7036"/>
                  </a:lnTo>
                  <a:lnTo>
                    <a:pt x="4063" y="7078"/>
                  </a:lnTo>
                  <a:lnTo>
                    <a:pt x="4112" y="7117"/>
                  </a:lnTo>
                  <a:lnTo>
                    <a:pt x="4162" y="7156"/>
                  </a:lnTo>
                  <a:lnTo>
                    <a:pt x="4213" y="7193"/>
                  </a:lnTo>
                  <a:lnTo>
                    <a:pt x="4263" y="7229"/>
                  </a:lnTo>
                  <a:lnTo>
                    <a:pt x="4316" y="7262"/>
                  </a:lnTo>
                  <a:lnTo>
                    <a:pt x="4368" y="7293"/>
                  </a:lnTo>
                  <a:lnTo>
                    <a:pt x="4420" y="7322"/>
                  </a:lnTo>
                  <a:lnTo>
                    <a:pt x="4473" y="7346"/>
                  </a:lnTo>
                  <a:lnTo>
                    <a:pt x="4525" y="7369"/>
                  </a:lnTo>
                  <a:lnTo>
                    <a:pt x="4576" y="7387"/>
                  </a:lnTo>
                  <a:lnTo>
                    <a:pt x="4602" y="7395"/>
                  </a:lnTo>
                  <a:lnTo>
                    <a:pt x="4628" y="7401"/>
                  </a:lnTo>
                  <a:lnTo>
                    <a:pt x="4654" y="7407"/>
                  </a:lnTo>
                  <a:lnTo>
                    <a:pt x="4680" y="7411"/>
                  </a:lnTo>
                  <a:lnTo>
                    <a:pt x="4704" y="7414"/>
                  </a:lnTo>
                  <a:lnTo>
                    <a:pt x="4729" y="7416"/>
                  </a:lnTo>
                  <a:lnTo>
                    <a:pt x="4776" y="7415"/>
                  </a:lnTo>
                  <a:lnTo>
                    <a:pt x="4822" y="7412"/>
                  </a:lnTo>
                  <a:lnTo>
                    <a:pt x="4867" y="7407"/>
                  </a:lnTo>
                  <a:lnTo>
                    <a:pt x="4914" y="7400"/>
                  </a:lnTo>
                  <a:lnTo>
                    <a:pt x="4959" y="7391"/>
                  </a:lnTo>
                  <a:lnTo>
                    <a:pt x="5004" y="7380"/>
                  </a:lnTo>
                  <a:lnTo>
                    <a:pt x="5049" y="7368"/>
                  </a:lnTo>
                  <a:lnTo>
                    <a:pt x="5093" y="7354"/>
                  </a:lnTo>
                  <a:lnTo>
                    <a:pt x="5139" y="7338"/>
                  </a:lnTo>
                  <a:lnTo>
                    <a:pt x="5183" y="7322"/>
                  </a:lnTo>
                  <a:lnTo>
                    <a:pt x="5228" y="7303"/>
                  </a:lnTo>
                  <a:lnTo>
                    <a:pt x="5272" y="7284"/>
                  </a:lnTo>
                  <a:lnTo>
                    <a:pt x="5316" y="7263"/>
                  </a:lnTo>
                  <a:lnTo>
                    <a:pt x="5361" y="7241"/>
                  </a:lnTo>
                  <a:lnTo>
                    <a:pt x="5450" y="7195"/>
                  </a:lnTo>
                  <a:lnTo>
                    <a:pt x="5539" y="7144"/>
                  </a:lnTo>
                  <a:lnTo>
                    <a:pt x="5629" y="7092"/>
                  </a:lnTo>
                  <a:lnTo>
                    <a:pt x="5720" y="7038"/>
                  </a:lnTo>
                  <a:lnTo>
                    <a:pt x="5812" y="6983"/>
                  </a:lnTo>
                  <a:lnTo>
                    <a:pt x="5905" y="6927"/>
                  </a:lnTo>
                  <a:lnTo>
                    <a:pt x="6000" y="6870"/>
                  </a:lnTo>
                  <a:lnTo>
                    <a:pt x="6096" y="6816"/>
                  </a:lnTo>
                  <a:lnTo>
                    <a:pt x="6194" y="6762"/>
                  </a:lnTo>
                  <a:lnTo>
                    <a:pt x="6229" y="6746"/>
                  </a:lnTo>
                  <a:lnTo>
                    <a:pt x="6265" y="6730"/>
                  </a:lnTo>
                  <a:lnTo>
                    <a:pt x="6302" y="6716"/>
                  </a:lnTo>
                  <a:lnTo>
                    <a:pt x="6339" y="6704"/>
                  </a:lnTo>
                  <a:lnTo>
                    <a:pt x="6377" y="6692"/>
                  </a:lnTo>
                  <a:lnTo>
                    <a:pt x="6414" y="6682"/>
                  </a:lnTo>
                  <a:lnTo>
                    <a:pt x="6452" y="6673"/>
                  </a:lnTo>
                  <a:lnTo>
                    <a:pt x="6490" y="6664"/>
                  </a:lnTo>
                  <a:lnTo>
                    <a:pt x="6528" y="6658"/>
                  </a:lnTo>
                  <a:lnTo>
                    <a:pt x="6567" y="6652"/>
                  </a:lnTo>
                  <a:lnTo>
                    <a:pt x="6641" y="6644"/>
                  </a:lnTo>
                  <a:lnTo>
                    <a:pt x="6715" y="6639"/>
                  </a:lnTo>
                  <a:lnTo>
                    <a:pt x="6786" y="6638"/>
                  </a:lnTo>
                  <a:lnTo>
                    <a:pt x="6849" y="6639"/>
                  </a:lnTo>
                  <a:lnTo>
                    <a:pt x="6910" y="6642"/>
                  </a:lnTo>
                  <a:lnTo>
                    <a:pt x="6968" y="6646"/>
                  </a:lnTo>
                  <a:lnTo>
                    <a:pt x="7024" y="6652"/>
                  </a:lnTo>
                  <a:lnTo>
                    <a:pt x="7076" y="6659"/>
                  </a:lnTo>
                  <a:lnTo>
                    <a:pt x="7124" y="6668"/>
                  </a:lnTo>
                  <a:lnTo>
                    <a:pt x="7169" y="6676"/>
                  </a:lnTo>
                  <a:lnTo>
                    <a:pt x="7211" y="6685"/>
                  </a:lnTo>
                  <a:lnTo>
                    <a:pt x="7230" y="6689"/>
                  </a:lnTo>
                  <a:lnTo>
                    <a:pt x="7248" y="6693"/>
                  </a:lnTo>
                  <a:lnTo>
                    <a:pt x="7265" y="6697"/>
                  </a:lnTo>
                  <a:lnTo>
                    <a:pt x="7281" y="6702"/>
                  </a:lnTo>
                  <a:lnTo>
                    <a:pt x="7296" y="6706"/>
                  </a:lnTo>
                  <a:lnTo>
                    <a:pt x="7310" y="6710"/>
                  </a:lnTo>
                  <a:lnTo>
                    <a:pt x="7322" y="6713"/>
                  </a:lnTo>
                  <a:lnTo>
                    <a:pt x="7334" y="6717"/>
                  </a:lnTo>
                  <a:lnTo>
                    <a:pt x="7344" y="6720"/>
                  </a:lnTo>
                  <a:lnTo>
                    <a:pt x="7353" y="6723"/>
                  </a:lnTo>
                  <a:lnTo>
                    <a:pt x="7360" y="6725"/>
                  </a:lnTo>
                  <a:lnTo>
                    <a:pt x="7367" y="6727"/>
                  </a:lnTo>
                  <a:lnTo>
                    <a:pt x="7372" y="6729"/>
                  </a:lnTo>
                  <a:lnTo>
                    <a:pt x="7375" y="6730"/>
                  </a:lnTo>
                  <a:lnTo>
                    <a:pt x="7377" y="6731"/>
                  </a:lnTo>
                  <a:lnTo>
                    <a:pt x="7378" y="6731"/>
                  </a:lnTo>
                  <a:lnTo>
                    <a:pt x="7378" y="6731"/>
                  </a:lnTo>
                  <a:lnTo>
                    <a:pt x="7379" y="6729"/>
                  </a:lnTo>
                  <a:lnTo>
                    <a:pt x="7379" y="6726"/>
                  </a:lnTo>
                  <a:lnTo>
                    <a:pt x="7380" y="6723"/>
                  </a:lnTo>
                  <a:lnTo>
                    <a:pt x="7383" y="6713"/>
                  </a:lnTo>
                  <a:lnTo>
                    <a:pt x="7387" y="6698"/>
                  </a:lnTo>
                  <a:lnTo>
                    <a:pt x="7392" y="6680"/>
                  </a:lnTo>
                  <a:lnTo>
                    <a:pt x="7399" y="6658"/>
                  </a:lnTo>
                  <a:lnTo>
                    <a:pt x="7405" y="6633"/>
                  </a:lnTo>
                  <a:lnTo>
                    <a:pt x="7413" y="6604"/>
                  </a:lnTo>
                  <a:lnTo>
                    <a:pt x="7421" y="6572"/>
                  </a:lnTo>
                  <a:lnTo>
                    <a:pt x="7430" y="6537"/>
                  </a:lnTo>
                  <a:lnTo>
                    <a:pt x="7439" y="6500"/>
                  </a:lnTo>
                  <a:lnTo>
                    <a:pt x="7449" y="6458"/>
                  </a:lnTo>
                  <a:lnTo>
                    <a:pt x="7460" y="6415"/>
                  </a:lnTo>
                  <a:lnTo>
                    <a:pt x="7470" y="6370"/>
                  </a:lnTo>
                  <a:lnTo>
                    <a:pt x="7480" y="6321"/>
                  </a:lnTo>
                  <a:lnTo>
                    <a:pt x="7492" y="6272"/>
                  </a:lnTo>
                  <a:lnTo>
                    <a:pt x="7502" y="6219"/>
                  </a:lnTo>
                  <a:lnTo>
                    <a:pt x="7513" y="6166"/>
                  </a:lnTo>
                  <a:lnTo>
                    <a:pt x="7525" y="6110"/>
                  </a:lnTo>
                  <a:lnTo>
                    <a:pt x="7535" y="6053"/>
                  </a:lnTo>
                  <a:lnTo>
                    <a:pt x="7546" y="5994"/>
                  </a:lnTo>
                  <a:lnTo>
                    <a:pt x="7557" y="5934"/>
                  </a:lnTo>
                  <a:lnTo>
                    <a:pt x="7566" y="5873"/>
                  </a:lnTo>
                  <a:lnTo>
                    <a:pt x="7576" y="5812"/>
                  </a:lnTo>
                  <a:lnTo>
                    <a:pt x="7594" y="5685"/>
                  </a:lnTo>
                  <a:lnTo>
                    <a:pt x="7608" y="5556"/>
                  </a:lnTo>
                  <a:lnTo>
                    <a:pt x="7620" y="5426"/>
                  </a:lnTo>
                  <a:lnTo>
                    <a:pt x="7625" y="5362"/>
                  </a:lnTo>
                  <a:lnTo>
                    <a:pt x="7628" y="5298"/>
                  </a:lnTo>
                  <a:lnTo>
                    <a:pt x="7629" y="5254"/>
                  </a:lnTo>
                  <a:lnTo>
                    <a:pt x="7629" y="5212"/>
                  </a:lnTo>
                  <a:lnTo>
                    <a:pt x="7629" y="5171"/>
                  </a:lnTo>
                  <a:lnTo>
                    <a:pt x="7628" y="5132"/>
                  </a:lnTo>
                  <a:lnTo>
                    <a:pt x="7624" y="5055"/>
                  </a:lnTo>
                  <a:lnTo>
                    <a:pt x="7618" y="4980"/>
                  </a:lnTo>
                  <a:lnTo>
                    <a:pt x="7608" y="4910"/>
                  </a:lnTo>
                  <a:lnTo>
                    <a:pt x="7598" y="4843"/>
                  </a:lnTo>
                  <a:lnTo>
                    <a:pt x="7584" y="4778"/>
                  </a:lnTo>
                  <a:lnTo>
                    <a:pt x="7571" y="4716"/>
                  </a:lnTo>
                  <a:lnTo>
                    <a:pt x="7556" y="4655"/>
                  </a:lnTo>
                  <a:lnTo>
                    <a:pt x="7539" y="4594"/>
                  </a:lnTo>
                  <a:lnTo>
                    <a:pt x="7503" y="4478"/>
                  </a:lnTo>
                  <a:lnTo>
                    <a:pt x="7466" y="4360"/>
                  </a:lnTo>
                  <a:lnTo>
                    <a:pt x="7447" y="4302"/>
                  </a:lnTo>
                  <a:lnTo>
                    <a:pt x="7429" y="4242"/>
                  </a:lnTo>
                  <a:lnTo>
                    <a:pt x="7411" y="4180"/>
                  </a:lnTo>
                  <a:lnTo>
                    <a:pt x="7393" y="4117"/>
                  </a:lnTo>
                  <a:lnTo>
                    <a:pt x="7377" y="4052"/>
                  </a:lnTo>
                  <a:lnTo>
                    <a:pt x="7361" y="3984"/>
                  </a:lnTo>
                  <a:lnTo>
                    <a:pt x="7348" y="3913"/>
                  </a:lnTo>
                  <a:lnTo>
                    <a:pt x="7336" y="3840"/>
                  </a:lnTo>
                  <a:lnTo>
                    <a:pt x="7325" y="3762"/>
                  </a:lnTo>
                  <a:lnTo>
                    <a:pt x="7320" y="3722"/>
                  </a:lnTo>
                  <a:lnTo>
                    <a:pt x="7316" y="3680"/>
                  </a:lnTo>
                  <a:lnTo>
                    <a:pt x="7313" y="3638"/>
                  </a:lnTo>
                  <a:lnTo>
                    <a:pt x="7310" y="3594"/>
                  </a:lnTo>
                  <a:lnTo>
                    <a:pt x="7308" y="3550"/>
                  </a:lnTo>
                  <a:lnTo>
                    <a:pt x="7306" y="3503"/>
                  </a:lnTo>
                  <a:lnTo>
                    <a:pt x="7306" y="3456"/>
                  </a:lnTo>
                  <a:lnTo>
                    <a:pt x="7305" y="3407"/>
                  </a:lnTo>
                  <a:lnTo>
                    <a:pt x="7306" y="3357"/>
                  </a:lnTo>
                  <a:lnTo>
                    <a:pt x="7307" y="3305"/>
                  </a:lnTo>
                  <a:lnTo>
                    <a:pt x="7309" y="3253"/>
                  </a:lnTo>
                  <a:lnTo>
                    <a:pt x="7312" y="3198"/>
                  </a:lnTo>
                  <a:lnTo>
                    <a:pt x="7315" y="3142"/>
                  </a:lnTo>
                  <a:lnTo>
                    <a:pt x="7320" y="3084"/>
                  </a:lnTo>
                  <a:lnTo>
                    <a:pt x="7325" y="3024"/>
                  </a:lnTo>
                  <a:lnTo>
                    <a:pt x="7332" y="2964"/>
                  </a:lnTo>
                  <a:lnTo>
                    <a:pt x="7339" y="2901"/>
                  </a:lnTo>
                  <a:lnTo>
                    <a:pt x="7347" y="2836"/>
                  </a:lnTo>
                  <a:lnTo>
                    <a:pt x="7326" y="2872"/>
                  </a:lnTo>
                  <a:lnTo>
                    <a:pt x="7307" y="2908"/>
                  </a:lnTo>
                  <a:lnTo>
                    <a:pt x="7287" y="2946"/>
                  </a:lnTo>
                  <a:lnTo>
                    <a:pt x="7268" y="2985"/>
                  </a:lnTo>
                  <a:lnTo>
                    <a:pt x="7249" y="3026"/>
                  </a:lnTo>
                  <a:lnTo>
                    <a:pt x="7230" y="3068"/>
                  </a:lnTo>
                  <a:lnTo>
                    <a:pt x="7213" y="3112"/>
                  </a:lnTo>
                  <a:lnTo>
                    <a:pt x="7196" y="3156"/>
                  </a:lnTo>
                  <a:lnTo>
                    <a:pt x="7180" y="3202"/>
                  </a:lnTo>
                  <a:lnTo>
                    <a:pt x="7164" y="3251"/>
                  </a:lnTo>
                  <a:lnTo>
                    <a:pt x="7150" y="3300"/>
                  </a:lnTo>
                  <a:lnTo>
                    <a:pt x="7136" y="3352"/>
                  </a:lnTo>
                  <a:lnTo>
                    <a:pt x="7124" y="3405"/>
                  </a:lnTo>
                  <a:lnTo>
                    <a:pt x="7113" y="3460"/>
                  </a:lnTo>
                  <a:lnTo>
                    <a:pt x="7102" y="3517"/>
                  </a:lnTo>
                  <a:lnTo>
                    <a:pt x="7094" y="3576"/>
                  </a:lnTo>
                  <a:lnTo>
                    <a:pt x="7087" y="3637"/>
                  </a:lnTo>
                  <a:lnTo>
                    <a:pt x="7081" y="3700"/>
                  </a:lnTo>
                  <a:lnTo>
                    <a:pt x="7077" y="3765"/>
                  </a:lnTo>
                  <a:lnTo>
                    <a:pt x="7073" y="3832"/>
                  </a:lnTo>
                  <a:lnTo>
                    <a:pt x="7072" y="3902"/>
                  </a:lnTo>
                  <a:lnTo>
                    <a:pt x="7073" y="3974"/>
                  </a:lnTo>
                  <a:lnTo>
                    <a:pt x="7076" y="4048"/>
                  </a:lnTo>
                  <a:lnTo>
                    <a:pt x="7080" y="4124"/>
                  </a:lnTo>
                  <a:lnTo>
                    <a:pt x="7086" y="4204"/>
                  </a:lnTo>
                  <a:lnTo>
                    <a:pt x="7094" y="4285"/>
                  </a:lnTo>
                  <a:lnTo>
                    <a:pt x="7104" y="4368"/>
                  </a:lnTo>
                  <a:lnTo>
                    <a:pt x="7118" y="4456"/>
                  </a:lnTo>
                  <a:lnTo>
                    <a:pt x="7132" y="4545"/>
                  </a:lnTo>
                  <a:lnTo>
                    <a:pt x="7150" y="4637"/>
                  </a:lnTo>
                  <a:lnTo>
                    <a:pt x="7169" y="4732"/>
                  </a:lnTo>
                  <a:lnTo>
                    <a:pt x="7191" y="4830"/>
                  </a:lnTo>
                  <a:lnTo>
                    <a:pt x="7205" y="4887"/>
                  </a:lnTo>
                  <a:lnTo>
                    <a:pt x="7215" y="4944"/>
                  </a:lnTo>
                  <a:lnTo>
                    <a:pt x="7222" y="5003"/>
                  </a:lnTo>
                  <a:lnTo>
                    <a:pt x="7228" y="5063"/>
                  </a:lnTo>
                  <a:lnTo>
                    <a:pt x="7231" y="5124"/>
                  </a:lnTo>
                  <a:lnTo>
                    <a:pt x="7231" y="5185"/>
                  </a:lnTo>
                  <a:lnTo>
                    <a:pt x="7230" y="5247"/>
                  </a:lnTo>
                  <a:lnTo>
                    <a:pt x="7227" y="5309"/>
                  </a:lnTo>
                  <a:lnTo>
                    <a:pt x="7223" y="5371"/>
                  </a:lnTo>
                  <a:lnTo>
                    <a:pt x="7217" y="5433"/>
                  </a:lnTo>
                  <a:lnTo>
                    <a:pt x="7210" y="5493"/>
                  </a:lnTo>
                  <a:lnTo>
                    <a:pt x="7200" y="5554"/>
                  </a:lnTo>
                  <a:lnTo>
                    <a:pt x="7191" y="5613"/>
                  </a:lnTo>
                  <a:lnTo>
                    <a:pt x="7180" y="5672"/>
                  </a:lnTo>
                  <a:lnTo>
                    <a:pt x="7168" y="5729"/>
                  </a:lnTo>
                  <a:lnTo>
                    <a:pt x="7156" y="5785"/>
                  </a:lnTo>
                  <a:lnTo>
                    <a:pt x="7144" y="5838"/>
                  </a:lnTo>
                  <a:lnTo>
                    <a:pt x="7130" y="5890"/>
                  </a:lnTo>
                  <a:lnTo>
                    <a:pt x="7118" y="5940"/>
                  </a:lnTo>
                  <a:lnTo>
                    <a:pt x="7104" y="5988"/>
                  </a:lnTo>
                  <a:lnTo>
                    <a:pt x="7092" y="6032"/>
                  </a:lnTo>
                  <a:lnTo>
                    <a:pt x="7079" y="6074"/>
                  </a:lnTo>
                  <a:lnTo>
                    <a:pt x="7067" y="6113"/>
                  </a:lnTo>
                  <a:lnTo>
                    <a:pt x="7056" y="6149"/>
                  </a:lnTo>
                  <a:lnTo>
                    <a:pt x="7045" y="6181"/>
                  </a:lnTo>
                  <a:lnTo>
                    <a:pt x="7035" y="6210"/>
                  </a:lnTo>
                  <a:lnTo>
                    <a:pt x="7026" y="6235"/>
                  </a:lnTo>
                  <a:lnTo>
                    <a:pt x="7022" y="6246"/>
                  </a:lnTo>
                  <a:lnTo>
                    <a:pt x="7019" y="6257"/>
                  </a:lnTo>
                  <a:lnTo>
                    <a:pt x="7016" y="6265"/>
                  </a:lnTo>
                  <a:lnTo>
                    <a:pt x="7013" y="6273"/>
                  </a:lnTo>
                  <a:lnTo>
                    <a:pt x="7010" y="6279"/>
                  </a:lnTo>
                  <a:lnTo>
                    <a:pt x="7008" y="6284"/>
                  </a:lnTo>
                  <a:lnTo>
                    <a:pt x="7006" y="6290"/>
                  </a:lnTo>
                  <a:lnTo>
                    <a:pt x="7005" y="6293"/>
                  </a:lnTo>
                  <a:lnTo>
                    <a:pt x="7004" y="6294"/>
                  </a:lnTo>
                  <a:lnTo>
                    <a:pt x="7004" y="6295"/>
                  </a:lnTo>
                  <a:lnTo>
                    <a:pt x="7003" y="6295"/>
                  </a:lnTo>
                  <a:lnTo>
                    <a:pt x="7000" y="6294"/>
                  </a:lnTo>
                  <a:lnTo>
                    <a:pt x="6995" y="6292"/>
                  </a:lnTo>
                  <a:lnTo>
                    <a:pt x="6987" y="6290"/>
                  </a:lnTo>
                  <a:lnTo>
                    <a:pt x="6977" y="6287"/>
                  </a:lnTo>
                  <a:lnTo>
                    <a:pt x="6966" y="6285"/>
                  </a:lnTo>
                  <a:lnTo>
                    <a:pt x="6953" y="6282"/>
                  </a:lnTo>
                  <a:lnTo>
                    <a:pt x="6938" y="6279"/>
                  </a:lnTo>
                  <a:lnTo>
                    <a:pt x="6921" y="6276"/>
                  </a:lnTo>
                  <a:lnTo>
                    <a:pt x="6902" y="6274"/>
                  </a:lnTo>
                  <a:lnTo>
                    <a:pt x="6881" y="6271"/>
                  </a:lnTo>
                  <a:lnTo>
                    <a:pt x="6860" y="6269"/>
                  </a:lnTo>
                  <a:lnTo>
                    <a:pt x="6836" y="6267"/>
                  </a:lnTo>
                  <a:lnTo>
                    <a:pt x="6810" y="6265"/>
                  </a:lnTo>
                  <a:lnTo>
                    <a:pt x="6783" y="6264"/>
                  </a:lnTo>
                  <a:lnTo>
                    <a:pt x="6756" y="6264"/>
                  </a:lnTo>
                  <a:lnTo>
                    <a:pt x="6737" y="6264"/>
                  </a:lnTo>
                  <a:lnTo>
                    <a:pt x="6717" y="6264"/>
                  </a:lnTo>
                  <a:lnTo>
                    <a:pt x="6697" y="6264"/>
                  </a:lnTo>
                  <a:lnTo>
                    <a:pt x="6674" y="6265"/>
                  </a:lnTo>
                  <a:lnTo>
                    <a:pt x="6651" y="6265"/>
                  </a:lnTo>
                  <a:lnTo>
                    <a:pt x="6628" y="6266"/>
                  </a:lnTo>
                  <a:lnTo>
                    <a:pt x="6576" y="6268"/>
                  </a:lnTo>
                  <a:lnTo>
                    <a:pt x="6522" y="6271"/>
                  </a:lnTo>
                  <a:lnTo>
                    <a:pt x="6465" y="6277"/>
                  </a:lnTo>
                  <a:lnTo>
                    <a:pt x="6409" y="6284"/>
                  </a:lnTo>
                  <a:lnTo>
                    <a:pt x="6350" y="6295"/>
                  </a:lnTo>
                  <a:lnTo>
                    <a:pt x="6305" y="6305"/>
                  </a:lnTo>
                  <a:lnTo>
                    <a:pt x="6259" y="6317"/>
                  </a:lnTo>
                  <a:lnTo>
                    <a:pt x="6213" y="6333"/>
                  </a:lnTo>
                  <a:lnTo>
                    <a:pt x="6164" y="6350"/>
                  </a:lnTo>
                  <a:lnTo>
                    <a:pt x="6114" y="6369"/>
                  </a:lnTo>
                  <a:lnTo>
                    <a:pt x="6065" y="6390"/>
                  </a:lnTo>
                  <a:lnTo>
                    <a:pt x="6014" y="6413"/>
                  </a:lnTo>
                  <a:lnTo>
                    <a:pt x="5963" y="6438"/>
                  </a:lnTo>
                  <a:lnTo>
                    <a:pt x="5911" y="6464"/>
                  </a:lnTo>
                  <a:lnTo>
                    <a:pt x="5858" y="6490"/>
                  </a:lnTo>
                  <a:lnTo>
                    <a:pt x="5753" y="6546"/>
                  </a:lnTo>
                  <a:lnTo>
                    <a:pt x="5648" y="6606"/>
                  </a:lnTo>
                  <a:lnTo>
                    <a:pt x="5544" y="6665"/>
                  </a:lnTo>
                  <a:lnTo>
                    <a:pt x="5440" y="6724"/>
                  </a:lnTo>
                  <a:lnTo>
                    <a:pt x="5341" y="6782"/>
                  </a:lnTo>
                  <a:lnTo>
                    <a:pt x="5293" y="6810"/>
                  </a:lnTo>
                  <a:lnTo>
                    <a:pt x="5245" y="6836"/>
                  </a:lnTo>
                  <a:lnTo>
                    <a:pt x="5199" y="6862"/>
                  </a:lnTo>
                  <a:lnTo>
                    <a:pt x="5153" y="6887"/>
                  </a:lnTo>
                  <a:lnTo>
                    <a:pt x="5110" y="6910"/>
                  </a:lnTo>
                  <a:lnTo>
                    <a:pt x="5068" y="6930"/>
                  </a:lnTo>
                  <a:lnTo>
                    <a:pt x="5027" y="6950"/>
                  </a:lnTo>
                  <a:lnTo>
                    <a:pt x="4988" y="6967"/>
                  </a:lnTo>
                  <a:lnTo>
                    <a:pt x="4952" y="6982"/>
                  </a:lnTo>
                  <a:lnTo>
                    <a:pt x="4917" y="6994"/>
                  </a:lnTo>
                  <a:lnTo>
                    <a:pt x="4884" y="7004"/>
                  </a:lnTo>
                  <a:lnTo>
                    <a:pt x="4854" y="7012"/>
                  </a:lnTo>
                  <a:lnTo>
                    <a:pt x="4792" y="7012"/>
                  </a:lnTo>
                  <a:lnTo>
                    <a:pt x="4754" y="7011"/>
                  </a:lnTo>
                  <a:lnTo>
                    <a:pt x="4717" y="7006"/>
                  </a:lnTo>
                  <a:lnTo>
                    <a:pt x="4680" y="7000"/>
                  </a:lnTo>
                  <a:lnTo>
                    <a:pt x="4642" y="6992"/>
                  </a:lnTo>
                  <a:lnTo>
                    <a:pt x="4605" y="6981"/>
                  </a:lnTo>
                  <a:lnTo>
                    <a:pt x="4569" y="6968"/>
                  </a:lnTo>
                  <a:lnTo>
                    <a:pt x="4534" y="6954"/>
                  </a:lnTo>
                  <a:lnTo>
                    <a:pt x="4499" y="6938"/>
                  </a:lnTo>
                  <a:lnTo>
                    <a:pt x="4465" y="6921"/>
                  </a:lnTo>
                  <a:lnTo>
                    <a:pt x="4432" y="6903"/>
                  </a:lnTo>
                  <a:lnTo>
                    <a:pt x="4367" y="6863"/>
                  </a:lnTo>
                  <a:lnTo>
                    <a:pt x="4337" y="6843"/>
                  </a:lnTo>
                  <a:lnTo>
                    <a:pt x="4307" y="6821"/>
                  </a:lnTo>
                  <a:lnTo>
                    <a:pt x="4278" y="6799"/>
                  </a:lnTo>
                  <a:lnTo>
                    <a:pt x="4250" y="6778"/>
                  </a:lnTo>
                  <a:lnTo>
                    <a:pt x="4224" y="6756"/>
                  </a:lnTo>
                  <a:lnTo>
                    <a:pt x="4198" y="6735"/>
                  </a:lnTo>
                  <a:lnTo>
                    <a:pt x="4175" y="6713"/>
                  </a:lnTo>
                  <a:lnTo>
                    <a:pt x="4152" y="6692"/>
                  </a:lnTo>
                  <a:lnTo>
                    <a:pt x="4131" y="6672"/>
                  </a:lnTo>
                  <a:lnTo>
                    <a:pt x="4112" y="6652"/>
                  </a:lnTo>
                  <a:lnTo>
                    <a:pt x="4094" y="6635"/>
                  </a:lnTo>
                  <a:lnTo>
                    <a:pt x="4078" y="6617"/>
                  </a:lnTo>
                  <a:lnTo>
                    <a:pt x="4063" y="6602"/>
                  </a:lnTo>
                  <a:lnTo>
                    <a:pt x="4050" y="6587"/>
                  </a:lnTo>
                  <a:lnTo>
                    <a:pt x="4038" y="6575"/>
                  </a:lnTo>
                  <a:lnTo>
                    <a:pt x="4029" y="6565"/>
                  </a:lnTo>
                  <a:lnTo>
                    <a:pt x="4022" y="6555"/>
                  </a:lnTo>
                  <a:lnTo>
                    <a:pt x="4017" y="6549"/>
                  </a:lnTo>
                  <a:lnTo>
                    <a:pt x="4014" y="6545"/>
                  </a:lnTo>
                  <a:lnTo>
                    <a:pt x="4013" y="6544"/>
                  </a:lnTo>
                  <a:lnTo>
                    <a:pt x="4854" y="4799"/>
                  </a:lnTo>
                  <a:lnTo>
                    <a:pt x="4138" y="5641"/>
                  </a:lnTo>
                  <a:lnTo>
                    <a:pt x="4137" y="5640"/>
                  </a:lnTo>
                  <a:lnTo>
                    <a:pt x="4134" y="5634"/>
                  </a:lnTo>
                  <a:lnTo>
                    <a:pt x="4130" y="5627"/>
                  </a:lnTo>
                  <a:lnTo>
                    <a:pt x="4125" y="5617"/>
                  </a:lnTo>
                  <a:lnTo>
                    <a:pt x="4118" y="5605"/>
                  </a:lnTo>
                  <a:lnTo>
                    <a:pt x="4110" y="5588"/>
                  </a:lnTo>
                  <a:lnTo>
                    <a:pt x="4099" y="5570"/>
                  </a:lnTo>
                  <a:lnTo>
                    <a:pt x="4087" y="5547"/>
                  </a:lnTo>
                  <a:lnTo>
                    <a:pt x="4073" y="5522"/>
                  </a:lnTo>
                  <a:lnTo>
                    <a:pt x="4056" y="5494"/>
                  </a:lnTo>
                  <a:lnTo>
                    <a:pt x="4038" y="5463"/>
                  </a:lnTo>
                  <a:lnTo>
                    <a:pt x="4019" y="5430"/>
                  </a:lnTo>
                  <a:lnTo>
                    <a:pt x="3997" y="5393"/>
                  </a:lnTo>
                  <a:lnTo>
                    <a:pt x="3972" y="5354"/>
                  </a:lnTo>
                  <a:lnTo>
                    <a:pt x="3947" y="5312"/>
                  </a:lnTo>
                  <a:lnTo>
                    <a:pt x="3919" y="5267"/>
                  </a:lnTo>
                  <a:lnTo>
                    <a:pt x="3888" y="5220"/>
                  </a:lnTo>
                  <a:lnTo>
                    <a:pt x="3854" y="5175"/>
                  </a:lnTo>
                  <a:lnTo>
                    <a:pt x="3818" y="5129"/>
                  </a:lnTo>
                  <a:lnTo>
                    <a:pt x="3780" y="5084"/>
                  </a:lnTo>
                  <a:lnTo>
                    <a:pt x="3702" y="4995"/>
                  </a:lnTo>
                  <a:lnTo>
                    <a:pt x="3664" y="4949"/>
                  </a:lnTo>
                  <a:lnTo>
                    <a:pt x="3627" y="4904"/>
                  </a:lnTo>
                  <a:lnTo>
                    <a:pt x="3591" y="4859"/>
                  </a:lnTo>
                  <a:lnTo>
                    <a:pt x="3558" y="4812"/>
                  </a:lnTo>
                  <a:lnTo>
                    <a:pt x="3528" y="4766"/>
                  </a:lnTo>
                  <a:lnTo>
                    <a:pt x="3515" y="4742"/>
                  </a:lnTo>
                  <a:lnTo>
                    <a:pt x="3503" y="4719"/>
                  </a:lnTo>
                  <a:lnTo>
                    <a:pt x="3491" y="4695"/>
                  </a:lnTo>
                  <a:lnTo>
                    <a:pt x="3481" y="4670"/>
                  </a:lnTo>
                  <a:lnTo>
                    <a:pt x="3472" y="4646"/>
                  </a:lnTo>
                  <a:lnTo>
                    <a:pt x="3464" y="4621"/>
                  </a:lnTo>
                  <a:lnTo>
                    <a:pt x="3459" y="4596"/>
                  </a:lnTo>
                  <a:lnTo>
                    <a:pt x="3454" y="4570"/>
                  </a:lnTo>
                  <a:lnTo>
                    <a:pt x="3452" y="4545"/>
                  </a:lnTo>
                  <a:lnTo>
                    <a:pt x="3451" y="4519"/>
                  </a:lnTo>
                  <a:lnTo>
                    <a:pt x="3453" y="4491"/>
                  </a:lnTo>
                  <a:lnTo>
                    <a:pt x="3457" y="4460"/>
                  </a:lnTo>
                  <a:lnTo>
                    <a:pt x="3464" y="4427"/>
                  </a:lnTo>
                  <a:lnTo>
                    <a:pt x="3475" y="4391"/>
                  </a:lnTo>
                  <a:lnTo>
                    <a:pt x="3488" y="4353"/>
                  </a:lnTo>
                  <a:lnTo>
                    <a:pt x="3504" y="4313"/>
                  </a:lnTo>
                  <a:lnTo>
                    <a:pt x="3522" y="4270"/>
                  </a:lnTo>
                  <a:lnTo>
                    <a:pt x="3543" y="4225"/>
                  </a:lnTo>
                  <a:lnTo>
                    <a:pt x="3566" y="4179"/>
                  </a:lnTo>
                  <a:lnTo>
                    <a:pt x="3591" y="4131"/>
                  </a:lnTo>
                  <a:lnTo>
                    <a:pt x="3619" y="4080"/>
                  </a:lnTo>
                  <a:lnTo>
                    <a:pt x="3648" y="4029"/>
                  </a:lnTo>
                  <a:lnTo>
                    <a:pt x="3680" y="3976"/>
                  </a:lnTo>
                  <a:lnTo>
                    <a:pt x="3714" y="3921"/>
                  </a:lnTo>
                  <a:lnTo>
                    <a:pt x="3749" y="3866"/>
                  </a:lnTo>
                  <a:lnTo>
                    <a:pt x="3787" y="3809"/>
                  </a:lnTo>
                  <a:lnTo>
                    <a:pt x="3826" y="3753"/>
                  </a:lnTo>
                  <a:lnTo>
                    <a:pt x="3866" y="3694"/>
                  </a:lnTo>
                  <a:lnTo>
                    <a:pt x="3907" y="3635"/>
                  </a:lnTo>
                  <a:lnTo>
                    <a:pt x="3951" y="3575"/>
                  </a:lnTo>
                  <a:lnTo>
                    <a:pt x="3995" y="3516"/>
                  </a:lnTo>
                  <a:lnTo>
                    <a:pt x="4041" y="3456"/>
                  </a:lnTo>
                  <a:lnTo>
                    <a:pt x="4088" y="3395"/>
                  </a:lnTo>
                  <a:lnTo>
                    <a:pt x="4135" y="3335"/>
                  </a:lnTo>
                  <a:lnTo>
                    <a:pt x="4234" y="3215"/>
                  </a:lnTo>
                  <a:lnTo>
                    <a:pt x="4335" y="3096"/>
                  </a:lnTo>
                  <a:lnTo>
                    <a:pt x="4438" y="2980"/>
                  </a:lnTo>
                  <a:lnTo>
                    <a:pt x="4490" y="2922"/>
                  </a:lnTo>
                  <a:lnTo>
                    <a:pt x="4542" y="2867"/>
                  </a:lnTo>
                  <a:lnTo>
                    <a:pt x="4642" y="2754"/>
                  </a:lnTo>
                  <a:lnTo>
                    <a:pt x="4741" y="2642"/>
                  </a:lnTo>
                  <a:lnTo>
                    <a:pt x="4842" y="2529"/>
                  </a:lnTo>
                  <a:lnTo>
                    <a:pt x="4940" y="2417"/>
                  </a:lnTo>
                  <a:lnTo>
                    <a:pt x="5038" y="2306"/>
                  </a:lnTo>
                  <a:lnTo>
                    <a:pt x="5134" y="2199"/>
                  </a:lnTo>
                  <a:lnTo>
                    <a:pt x="5180" y="2147"/>
                  </a:lnTo>
                  <a:lnTo>
                    <a:pt x="5227" y="2096"/>
                  </a:lnTo>
                  <a:lnTo>
                    <a:pt x="5272" y="2047"/>
                  </a:lnTo>
                  <a:lnTo>
                    <a:pt x="5317" y="1998"/>
                  </a:lnTo>
                  <a:lnTo>
                    <a:pt x="5362" y="1951"/>
                  </a:lnTo>
                  <a:lnTo>
                    <a:pt x="5405" y="1907"/>
                  </a:lnTo>
                  <a:lnTo>
                    <a:pt x="5448" y="1863"/>
                  </a:lnTo>
                  <a:lnTo>
                    <a:pt x="5489" y="1822"/>
                  </a:lnTo>
                  <a:lnTo>
                    <a:pt x="5529" y="1783"/>
                  </a:lnTo>
                  <a:lnTo>
                    <a:pt x="5568" y="1746"/>
                  </a:lnTo>
                  <a:lnTo>
                    <a:pt x="5606" y="1711"/>
                  </a:lnTo>
                  <a:lnTo>
                    <a:pt x="5643" y="1679"/>
                  </a:lnTo>
                  <a:lnTo>
                    <a:pt x="5678" y="1650"/>
                  </a:lnTo>
                  <a:lnTo>
                    <a:pt x="5712" y="1622"/>
                  </a:lnTo>
                  <a:lnTo>
                    <a:pt x="5744" y="1599"/>
                  </a:lnTo>
                  <a:lnTo>
                    <a:pt x="5775" y="1578"/>
                  </a:lnTo>
                  <a:lnTo>
                    <a:pt x="5805" y="1561"/>
                  </a:lnTo>
                  <a:lnTo>
                    <a:pt x="5832" y="1545"/>
                  </a:lnTo>
                  <a:lnTo>
                    <a:pt x="5858" y="1534"/>
                  </a:lnTo>
                  <a:lnTo>
                    <a:pt x="5882" y="1527"/>
                  </a:lnTo>
                  <a:lnTo>
                    <a:pt x="6475" y="1434"/>
                  </a:lnTo>
                  <a:lnTo>
                    <a:pt x="6533" y="1425"/>
                  </a:lnTo>
                  <a:lnTo>
                    <a:pt x="6587" y="1416"/>
                  </a:lnTo>
                  <a:lnTo>
                    <a:pt x="6641" y="1407"/>
                  </a:lnTo>
                  <a:lnTo>
                    <a:pt x="6693" y="1398"/>
                  </a:lnTo>
                  <a:lnTo>
                    <a:pt x="6742" y="1389"/>
                  </a:lnTo>
                  <a:lnTo>
                    <a:pt x="6790" y="1379"/>
                  </a:lnTo>
                  <a:lnTo>
                    <a:pt x="6835" y="1370"/>
                  </a:lnTo>
                  <a:lnTo>
                    <a:pt x="6879" y="1361"/>
                  </a:lnTo>
                  <a:lnTo>
                    <a:pt x="6921" y="1350"/>
                  </a:lnTo>
                  <a:lnTo>
                    <a:pt x="6961" y="1342"/>
                  </a:lnTo>
                  <a:lnTo>
                    <a:pt x="6998" y="1333"/>
                  </a:lnTo>
                  <a:lnTo>
                    <a:pt x="7034" y="1324"/>
                  </a:lnTo>
                  <a:lnTo>
                    <a:pt x="7068" y="1314"/>
                  </a:lnTo>
                  <a:lnTo>
                    <a:pt x="7101" y="1306"/>
                  </a:lnTo>
                  <a:lnTo>
                    <a:pt x="7131" y="1298"/>
                  </a:lnTo>
                  <a:lnTo>
                    <a:pt x="7160" y="1290"/>
                  </a:lnTo>
                  <a:lnTo>
                    <a:pt x="7187" y="1281"/>
                  </a:lnTo>
                  <a:lnTo>
                    <a:pt x="7212" y="1274"/>
                  </a:lnTo>
                  <a:lnTo>
                    <a:pt x="7236" y="1267"/>
                  </a:lnTo>
                  <a:lnTo>
                    <a:pt x="7256" y="1260"/>
                  </a:lnTo>
                  <a:lnTo>
                    <a:pt x="7276" y="1254"/>
                  </a:lnTo>
                  <a:lnTo>
                    <a:pt x="7294" y="1247"/>
                  </a:lnTo>
                  <a:lnTo>
                    <a:pt x="7310" y="1241"/>
                  </a:lnTo>
                  <a:lnTo>
                    <a:pt x="7324" y="1236"/>
                  </a:lnTo>
                  <a:lnTo>
                    <a:pt x="7337" y="1232"/>
                  </a:lnTo>
                  <a:lnTo>
                    <a:pt x="7348" y="1228"/>
                  </a:lnTo>
                  <a:lnTo>
                    <a:pt x="7357" y="1224"/>
                  </a:lnTo>
                  <a:lnTo>
                    <a:pt x="7365" y="1221"/>
                  </a:lnTo>
                  <a:lnTo>
                    <a:pt x="7371" y="1219"/>
                  </a:lnTo>
                  <a:lnTo>
                    <a:pt x="7375" y="1217"/>
                  </a:lnTo>
                  <a:lnTo>
                    <a:pt x="7377" y="1216"/>
                  </a:lnTo>
                  <a:lnTo>
                    <a:pt x="7378" y="1216"/>
                  </a:lnTo>
                  <a:lnTo>
                    <a:pt x="6381" y="1246"/>
                  </a:lnTo>
                  <a:lnTo>
                    <a:pt x="6383" y="1245"/>
                  </a:lnTo>
                  <a:lnTo>
                    <a:pt x="6385" y="1243"/>
                  </a:lnTo>
                  <a:lnTo>
                    <a:pt x="6389" y="1238"/>
                  </a:lnTo>
                  <a:lnTo>
                    <a:pt x="6393" y="1232"/>
                  </a:lnTo>
                  <a:lnTo>
                    <a:pt x="6398" y="1225"/>
                  </a:lnTo>
                  <a:lnTo>
                    <a:pt x="6405" y="1216"/>
                  </a:lnTo>
                  <a:lnTo>
                    <a:pt x="6411" y="1205"/>
                  </a:lnTo>
                  <a:lnTo>
                    <a:pt x="6419" y="1193"/>
                  </a:lnTo>
                  <a:lnTo>
                    <a:pt x="6427" y="1179"/>
                  </a:lnTo>
                  <a:lnTo>
                    <a:pt x="6438" y="1165"/>
                  </a:lnTo>
                  <a:lnTo>
                    <a:pt x="6448" y="1149"/>
                  </a:lnTo>
                  <a:lnTo>
                    <a:pt x="6459" y="1131"/>
                  </a:lnTo>
                  <a:lnTo>
                    <a:pt x="6472" y="1114"/>
                  </a:lnTo>
                  <a:lnTo>
                    <a:pt x="6485" y="1094"/>
                  </a:lnTo>
                  <a:lnTo>
                    <a:pt x="6501" y="1073"/>
                  </a:lnTo>
                  <a:lnTo>
                    <a:pt x="6516" y="1052"/>
                  </a:lnTo>
                  <a:lnTo>
                    <a:pt x="6533" y="1029"/>
                  </a:lnTo>
                  <a:lnTo>
                    <a:pt x="6550" y="1006"/>
                  </a:lnTo>
                  <a:lnTo>
                    <a:pt x="6569" y="982"/>
                  </a:lnTo>
                  <a:lnTo>
                    <a:pt x="6589" y="957"/>
                  </a:lnTo>
                  <a:lnTo>
                    <a:pt x="6610" y="932"/>
                  </a:lnTo>
                  <a:lnTo>
                    <a:pt x="6633" y="905"/>
                  </a:lnTo>
                  <a:lnTo>
                    <a:pt x="6655" y="880"/>
                  </a:lnTo>
                  <a:lnTo>
                    <a:pt x="6680" y="852"/>
                  </a:lnTo>
                  <a:lnTo>
                    <a:pt x="6706" y="824"/>
                  </a:lnTo>
                  <a:lnTo>
                    <a:pt x="6734" y="796"/>
                  </a:lnTo>
                  <a:lnTo>
                    <a:pt x="6762" y="768"/>
                  </a:lnTo>
                  <a:lnTo>
                    <a:pt x="6792" y="740"/>
                  </a:lnTo>
                  <a:lnTo>
                    <a:pt x="6822" y="711"/>
                  </a:lnTo>
                  <a:lnTo>
                    <a:pt x="6855" y="682"/>
                  </a:lnTo>
                  <a:lnTo>
                    <a:pt x="6888" y="652"/>
                  </a:lnTo>
                  <a:lnTo>
                    <a:pt x="6923" y="623"/>
                  </a:lnTo>
                  <a:lnTo>
                    <a:pt x="6959" y="594"/>
                  </a:lnTo>
                  <a:lnTo>
                    <a:pt x="6996" y="565"/>
                  </a:lnTo>
                  <a:lnTo>
                    <a:pt x="7035" y="536"/>
                  </a:lnTo>
                  <a:lnTo>
                    <a:pt x="7076" y="507"/>
                  </a:lnTo>
                  <a:lnTo>
                    <a:pt x="7117" y="478"/>
                  </a:lnTo>
                  <a:lnTo>
                    <a:pt x="7160" y="450"/>
                  </a:lnTo>
                  <a:lnTo>
                    <a:pt x="7205" y="422"/>
                  </a:lnTo>
                  <a:lnTo>
                    <a:pt x="7250" y="395"/>
                  </a:lnTo>
                  <a:lnTo>
                    <a:pt x="7297" y="368"/>
                  </a:lnTo>
                  <a:lnTo>
                    <a:pt x="7347" y="341"/>
                  </a:lnTo>
                  <a:lnTo>
                    <a:pt x="7398" y="314"/>
                  </a:lnTo>
                  <a:lnTo>
                    <a:pt x="7449" y="290"/>
                  </a:lnTo>
                  <a:lnTo>
                    <a:pt x="7503" y="265"/>
                  </a:lnTo>
                  <a:lnTo>
                    <a:pt x="7559" y="240"/>
                  </a:lnTo>
                  <a:lnTo>
                    <a:pt x="7615" y="217"/>
                  </a:lnTo>
                  <a:lnTo>
                    <a:pt x="7674" y="195"/>
                  </a:lnTo>
                  <a:lnTo>
                    <a:pt x="7734" y="173"/>
                  </a:lnTo>
                  <a:lnTo>
                    <a:pt x="7796" y="153"/>
                  </a:lnTo>
                  <a:lnTo>
                    <a:pt x="7859" y="134"/>
                  </a:lnTo>
                  <a:lnTo>
                    <a:pt x="7924" y="115"/>
                  </a:lnTo>
                  <a:lnTo>
                    <a:pt x="7991" y="98"/>
                  </a:lnTo>
                  <a:lnTo>
                    <a:pt x="8059" y="81"/>
                  </a:lnTo>
                  <a:lnTo>
                    <a:pt x="8130" y="67"/>
                  </a:lnTo>
                  <a:lnTo>
                    <a:pt x="8202" y="54"/>
                  </a:lnTo>
                  <a:lnTo>
                    <a:pt x="8275" y="41"/>
                  </a:lnTo>
                  <a:lnTo>
                    <a:pt x="8350" y="31"/>
                  </a:lnTo>
                  <a:lnTo>
                    <a:pt x="8428" y="22"/>
                  </a:lnTo>
                  <a:lnTo>
                    <a:pt x="8507" y="14"/>
                  </a:lnTo>
                  <a:lnTo>
                    <a:pt x="8589" y="8"/>
                  </a:lnTo>
                  <a:lnTo>
                    <a:pt x="8671" y="4"/>
                  </a:lnTo>
                  <a:lnTo>
                    <a:pt x="8756" y="1"/>
                  </a:lnTo>
                  <a:lnTo>
                    <a:pt x="8843" y="0"/>
                  </a:lnTo>
                  <a:lnTo>
                    <a:pt x="9062" y="0"/>
                  </a:lnTo>
                  <a:lnTo>
                    <a:pt x="9114" y="4"/>
                  </a:lnTo>
                  <a:lnTo>
                    <a:pt x="9166" y="8"/>
                  </a:lnTo>
                  <a:lnTo>
                    <a:pt x="9217" y="14"/>
                  </a:lnTo>
                  <a:lnTo>
                    <a:pt x="9266" y="23"/>
                  </a:lnTo>
                  <a:lnTo>
                    <a:pt x="9316" y="31"/>
                  </a:lnTo>
                  <a:lnTo>
                    <a:pt x="9365" y="41"/>
                  </a:lnTo>
                  <a:lnTo>
                    <a:pt x="9413" y="52"/>
                  </a:lnTo>
                  <a:lnTo>
                    <a:pt x="9460" y="64"/>
                  </a:lnTo>
                  <a:lnTo>
                    <a:pt x="9507" y="77"/>
                  </a:lnTo>
                  <a:lnTo>
                    <a:pt x="9553" y="91"/>
                  </a:lnTo>
                  <a:lnTo>
                    <a:pt x="9643" y="123"/>
                  </a:lnTo>
                  <a:lnTo>
                    <a:pt x="9731" y="158"/>
                  </a:lnTo>
                  <a:lnTo>
                    <a:pt x="9815" y="196"/>
                  </a:lnTo>
                  <a:lnTo>
                    <a:pt x="9897" y="237"/>
                  </a:lnTo>
                  <a:lnTo>
                    <a:pt x="9976" y="280"/>
                  </a:lnTo>
                  <a:lnTo>
                    <a:pt x="10053" y="327"/>
                  </a:lnTo>
                  <a:lnTo>
                    <a:pt x="10126" y="375"/>
                  </a:lnTo>
                  <a:lnTo>
                    <a:pt x="10197" y="425"/>
                  </a:lnTo>
                  <a:lnTo>
                    <a:pt x="10265" y="477"/>
                  </a:lnTo>
                  <a:lnTo>
                    <a:pt x="10330" y="531"/>
                  </a:lnTo>
                  <a:lnTo>
                    <a:pt x="10393" y="584"/>
                  </a:lnTo>
                  <a:lnTo>
                    <a:pt x="10453" y="639"/>
                  </a:lnTo>
                  <a:lnTo>
                    <a:pt x="10511" y="693"/>
                  </a:lnTo>
                  <a:lnTo>
                    <a:pt x="10565" y="747"/>
                  </a:lnTo>
                  <a:lnTo>
                    <a:pt x="10617" y="801"/>
                  </a:lnTo>
                  <a:lnTo>
                    <a:pt x="10666" y="855"/>
                  </a:lnTo>
                  <a:lnTo>
                    <a:pt x="10712" y="908"/>
                  </a:lnTo>
                  <a:lnTo>
                    <a:pt x="10756" y="958"/>
                  </a:lnTo>
                  <a:lnTo>
                    <a:pt x="10797" y="1007"/>
                  </a:lnTo>
                  <a:lnTo>
                    <a:pt x="10835" y="1056"/>
                  </a:lnTo>
                  <a:lnTo>
                    <a:pt x="10870" y="1101"/>
                  </a:lnTo>
                  <a:lnTo>
                    <a:pt x="10903" y="1143"/>
                  </a:lnTo>
                  <a:lnTo>
                    <a:pt x="10933" y="1184"/>
                  </a:lnTo>
                  <a:lnTo>
                    <a:pt x="10960" y="1221"/>
                  </a:lnTo>
                  <a:lnTo>
                    <a:pt x="10985" y="1254"/>
                  </a:lnTo>
                  <a:lnTo>
                    <a:pt x="11007" y="1284"/>
                  </a:lnTo>
                  <a:lnTo>
                    <a:pt x="11016" y="1297"/>
                  </a:lnTo>
                  <a:lnTo>
                    <a:pt x="11025" y="1309"/>
                  </a:lnTo>
                  <a:lnTo>
                    <a:pt x="10993" y="1309"/>
                  </a:lnTo>
                  <a:lnTo>
                    <a:pt x="10963" y="1311"/>
                  </a:lnTo>
                  <a:lnTo>
                    <a:pt x="10931" y="1316"/>
                  </a:lnTo>
                  <a:lnTo>
                    <a:pt x="10898" y="1324"/>
                  </a:lnTo>
                  <a:lnTo>
                    <a:pt x="10864" y="1334"/>
                  </a:lnTo>
                  <a:lnTo>
                    <a:pt x="10830" y="1345"/>
                  </a:lnTo>
                  <a:lnTo>
                    <a:pt x="10797" y="1359"/>
                  </a:lnTo>
                  <a:lnTo>
                    <a:pt x="10764" y="1372"/>
                  </a:lnTo>
                  <a:lnTo>
                    <a:pt x="10732" y="1388"/>
                  </a:lnTo>
                  <a:lnTo>
                    <a:pt x="10703" y="1402"/>
                  </a:lnTo>
                  <a:lnTo>
                    <a:pt x="10675" y="1415"/>
                  </a:lnTo>
                  <a:lnTo>
                    <a:pt x="10651" y="1429"/>
                  </a:lnTo>
                  <a:lnTo>
                    <a:pt x="10630" y="1440"/>
                  </a:lnTo>
                  <a:lnTo>
                    <a:pt x="10621" y="1446"/>
                  </a:lnTo>
                  <a:lnTo>
                    <a:pt x="10612" y="1450"/>
                  </a:lnTo>
                  <a:lnTo>
                    <a:pt x="10605" y="1454"/>
                  </a:lnTo>
                  <a:lnTo>
                    <a:pt x="10600" y="1459"/>
                  </a:lnTo>
                  <a:lnTo>
                    <a:pt x="10595" y="1461"/>
                  </a:lnTo>
                  <a:lnTo>
                    <a:pt x="10592" y="1463"/>
                  </a:lnTo>
                  <a:lnTo>
                    <a:pt x="10590" y="1465"/>
                  </a:lnTo>
                  <a:lnTo>
                    <a:pt x="10589" y="1465"/>
                  </a:lnTo>
                  <a:lnTo>
                    <a:pt x="10868" y="1465"/>
                  </a:lnTo>
                  <a:lnTo>
                    <a:pt x="10914" y="1465"/>
                  </a:lnTo>
                  <a:lnTo>
                    <a:pt x="10957" y="1466"/>
                  </a:lnTo>
                  <a:lnTo>
                    <a:pt x="10997" y="1467"/>
                  </a:lnTo>
                  <a:lnTo>
                    <a:pt x="11037" y="1469"/>
                  </a:lnTo>
                  <a:lnTo>
                    <a:pt x="11074" y="1472"/>
                  </a:lnTo>
                  <a:lnTo>
                    <a:pt x="11110" y="1478"/>
                  </a:lnTo>
                  <a:lnTo>
                    <a:pt x="11145" y="1485"/>
                  </a:lnTo>
                  <a:lnTo>
                    <a:pt x="11180" y="1496"/>
                  </a:lnTo>
                  <a:lnTo>
                    <a:pt x="11215" y="1508"/>
                  </a:lnTo>
                  <a:lnTo>
                    <a:pt x="11249" y="1521"/>
                  </a:lnTo>
                  <a:lnTo>
                    <a:pt x="11283" y="1535"/>
                  </a:lnTo>
                  <a:lnTo>
                    <a:pt x="11316" y="1551"/>
                  </a:lnTo>
                  <a:lnTo>
                    <a:pt x="11349" y="1568"/>
                  </a:lnTo>
                  <a:lnTo>
                    <a:pt x="11383" y="1587"/>
                  </a:lnTo>
                  <a:lnTo>
                    <a:pt x="11416" y="1609"/>
                  </a:lnTo>
                  <a:lnTo>
                    <a:pt x="11449" y="1633"/>
                  </a:lnTo>
                  <a:lnTo>
                    <a:pt x="11484" y="1658"/>
                  </a:lnTo>
                  <a:lnTo>
                    <a:pt x="11518" y="1687"/>
                  </a:lnTo>
                  <a:lnTo>
                    <a:pt x="11553" y="1719"/>
                  </a:lnTo>
                  <a:lnTo>
                    <a:pt x="11589" y="1754"/>
                  </a:lnTo>
                  <a:lnTo>
                    <a:pt x="11625" y="1793"/>
                  </a:lnTo>
                  <a:lnTo>
                    <a:pt x="11663" y="1836"/>
                  </a:lnTo>
                  <a:lnTo>
                    <a:pt x="11682" y="1858"/>
                  </a:lnTo>
                  <a:lnTo>
                    <a:pt x="11701" y="1882"/>
                  </a:lnTo>
                  <a:lnTo>
                    <a:pt x="11721" y="1907"/>
                  </a:lnTo>
                  <a:lnTo>
                    <a:pt x="11742" y="1932"/>
                  </a:lnTo>
                  <a:lnTo>
                    <a:pt x="11769" y="1967"/>
                  </a:lnTo>
                  <a:lnTo>
                    <a:pt x="11794" y="2004"/>
                  </a:lnTo>
                  <a:lnTo>
                    <a:pt x="11816" y="2040"/>
                  </a:lnTo>
                  <a:lnTo>
                    <a:pt x="11833" y="2075"/>
                  </a:lnTo>
                  <a:lnTo>
                    <a:pt x="11848" y="2109"/>
                  </a:lnTo>
                  <a:lnTo>
                    <a:pt x="11859" y="2143"/>
                  </a:lnTo>
                  <a:lnTo>
                    <a:pt x="11867" y="2174"/>
                  </a:lnTo>
                  <a:lnTo>
                    <a:pt x="11871" y="2204"/>
                  </a:lnTo>
                  <a:lnTo>
                    <a:pt x="11871" y="2219"/>
                  </a:lnTo>
                  <a:lnTo>
                    <a:pt x="11870" y="2233"/>
                  </a:lnTo>
                  <a:lnTo>
                    <a:pt x="11868" y="2246"/>
                  </a:lnTo>
                  <a:lnTo>
                    <a:pt x="11864" y="2258"/>
                  </a:lnTo>
                  <a:lnTo>
                    <a:pt x="11861" y="2270"/>
                  </a:lnTo>
                  <a:lnTo>
                    <a:pt x="11856" y="2281"/>
                  </a:lnTo>
                  <a:lnTo>
                    <a:pt x="11850" y="2291"/>
                  </a:lnTo>
                  <a:lnTo>
                    <a:pt x="11843" y="2300"/>
                  </a:lnTo>
                  <a:lnTo>
                    <a:pt x="11833" y="2308"/>
                  </a:lnTo>
                  <a:lnTo>
                    <a:pt x="11824" y="2316"/>
                  </a:lnTo>
                  <a:lnTo>
                    <a:pt x="11814" y="2322"/>
                  </a:lnTo>
                  <a:lnTo>
                    <a:pt x="11801" y="2328"/>
                  </a:lnTo>
                  <a:lnTo>
                    <a:pt x="11788" y="2332"/>
                  </a:lnTo>
                  <a:lnTo>
                    <a:pt x="11775" y="2335"/>
                  </a:lnTo>
                  <a:lnTo>
                    <a:pt x="11758" y="2336"/>
                  </a:lnTo>
                  <a:lnTo>
                    <a:pt x="11742" y="2337"/>
                  </a:lnTo>
                  <a:lnTo>
                    <a:pt x="11648" y="2337"/>
                  </a:lnTo>
                  <a:lnTo>
                    <a:pt x="11619" y="2337"/>
                  </a:lnTo>
                  <a:lnTo>
                    <a:pt x="11592" y="2338"/>
                  </a:lnTo>
                  <a:lnTo>
                    <a:pt x="11566" y="2339"/>
                  </a:lnTo>
                  <a:lnTo>
                    <a:pt x="11541" y="2340"/>
                  </a:lnTo>
                  <a:lnTo>
                    <a:pt x="11519" y="2341"/>
                  </a:lnTo>
                  <a:lnTo>
                    <a:pt x="11496" y="2343"/>
                  </a:lnTo>
                  <a:lnTo>
                    <a:pt x="11475" y="2345"/>
                  </a:lnTo>
                  <a:lnTo>
                    <a:pt x="11456" y="2348"/>
                  </a:lnTo>
                  <a:lnTo>
                    <a:pt x="11419" y="2354"/>
                  </a:lnTo>
                  <a:lnTo>
                    <a:pt x="11384" y="2360"/>
                  </a:lnTo>
                  <a:lnTo>
                    <a:pt x="11353" y="2368"/>
                  </a:lnTo>
                  <a:lnTo>
                    <a:pt x="11325" y="2376"/>
                  </a:lnTo>
                  <a:lnTo>
                    <a:pt x="11298" y="2385"/>
                  </a:lnTo>
                  <a:lnTo>
                    <a:pt x="11272" y="2395"/>
                  </a:lnTo>
                  <a:lnTo>
                    <a:pt x="11222" y="2416"/>
                  </a:lnTo>
                  <a:lnTo>
                    <a:pt x="11199" y="2427"/>
                  </a:lnTo>
                  <a:lnTo>
                    <a:pt x="11173" y="2438"/>
                  </a:lnTo>
                  <a:lnTo>
                    <a:pt x="11146" y="2451"/>
                  </a:lnTo>
                  <a:lnTo>
                    <a:pt x="11118" y="2462"/>
                  </a:lnTo>
                  <a:lnTo>
                    <a:pt x="11132" y="2461"/>
                  </a:lnTo>
                  <a:lnTo>
                    <a:pt x="11147" y="2457"/>
                  </a:lnTo>
                  <a:lnTo>
                    <a:pt x="11165" y="2453"/>
                  </a:lnTo>
                  <a:lnTo>
                    <a:pt x="11184" y="2446"/>
                  </a:lnTo>
                  <a:lnTo>
                    <a:pt x="11206" y="2441"/>
                  </a:lnTo>
                  <a:lnTo>
                    <a:pt x="11228" y="2436"/>
                  </a:lnTo>
                  <a:lnTo>
                    <a:pt x="11251" y="2432"/>
                  </a:lnTo>
                  <a:lnTo>
                    <a:pt x="11274" y="2431"/>
                  </a:lnTo>
                  <a:lnTo>
                    <a:pt x="11321" y="2432"/>
                  </a:lnTo>
                  <a:lnTo>
                    <a:pt x="11345" y="2433"/>
                  </a:lnTo>
                  <a:lnTo>
                    <a:pt x="11369" y="2435"/>
                  </a:lnTo>
                  <a:lnTo>
                    <a:pt x="11393" y="2439"/>
                  </a:lnTo>
                  <a:lnTo>
                    <a:pt x="11415" y="2444"/>
                  </a:lnTo>
                  <a:lnTo>
                    <a:pt x="11438" y="2453"/>
                  </a:lnTo>
                  <a:lnTo>
                    <a:pt x="11461" y="2463"/>
                  </a:lnTo>
                  <a:lnTo>
                    <a:pt x="11483" y="2476"/>
                  </a:lnTo>
                  <a:lnTo>
                    <a:pt x="11503" y="2493"/>
                  </a:lnTo>
                  <a:lnTo>
                    <a:pt x="11523" y="2513"/>
                  </a:lnTo>
                  <a:lnTo>
                    <a:pt x="11532" y="2526"/>
                  </a:lnTo>
                  <a:lnTo>
                    <a:pt x="11540" y="2538"/>
                  </a:lnTo>
                  <a:lnTo>
                    <a:pt x="11550" y="2551"/>
                  </a:lnTo>
                  <a:lnTo>
                    <a:pt x="11558" y="2567"/>
                  </a:lnTo>
                  <a:lnTo>
                    <a:pt x="11566" y="2582"/>
                  </a:lnTo>
                  <a:lnTo>
                    <a:pt x="11573" y="2600"/>
                  </a:lnTo>
                  <a:lnTo>
                    <a:pt x="11581" y="2618"/>
                  </a:lnTo>
                  <a:lnTo>
                    <a:pt x="11588" y="2638"/>
                  </a:lnTo>
                  <a:lnTo>
                    <a:pt x="11594" y="2660"/>
                  </a:lnTo>
                  <a:lnTo>
                    <a:pt x="11600" y="2682"/>
                  </a:lnTo>
                  <a:lnTo>
                    <a:pt x="11600" y="2715"/>
                  </a:lnTo>
                  <a:lnTo>
                    <a:pt x="11600" y="2746"/>
                  </a:lnTo>
                  <a:lnTo>
                    <a:pt x="11599" y="2774"/>
                  </a:lnTo>
                  <a:lnTo>
                    <a:pt x="11598" y="2800"/>
                  </a:lnTo>
                  <a:lnTo>
                    <a:pt x="11595" y="2824"/>
                  </a:lnTo>
                  <a:lnTo>
                    <a:pt x="11592" y="2846"/>
                  </a:lnTo>
                  <a:lnTo>
                    <a:pt x="11588" y="2866"/>
                  </a:lnTo>
                  <a:lnTo>
                    <a:pt x="11583" y="2883"/>
                  </a:lnTo>
                  <a:lnTo>
                    <a:pt x="11575" y="2900"/>
                  </a:lnTo>
                  <a:lnTo>
                    <a:pt x="11568" y="2913"/>
                  </a:lnTo>
                  <a:lnTo>
                    <a:pt x="11559" y="2925"/>
                  </a:lnTo>
                  <a:lnTo>
                    <a:pt x="11549" y="2937"/>
                  </a:lnTo>
                  <a:lnTo>
                    <a:pt x="11537" y="2946"/>
                  </a:lnTo>
                  <a:lnTo>
                    <a:pt x="11524" y="2953"/>
                  </a:lnTo>
                  <a:lnTo>
                    <a:pt x="11509" y="2959"/>
                  </a:lnTo>
                  <a:lnTo>
                    <a:pt x="11493" y="2965"/>
                  </a:lnTo>
                  <a:lnTo>
                    <a:pt x="11518" y="2955"/>
                  </a:lnTo>
                  <a:lnTo>
                    <a:pt x="11540" y="2948"/>
                  </a:lnTo>
                  <a:lnTo>
                    <a:pt x="11564" y="2943"/>
                  </a:lnTo>
                  <a:lnTo>
                    <a:pt x="11577" y="2940"/>
                  </a:lnTo>
                  <a:lnTo>
                    <a:pt x="11591" y="2938"/>
                  </a:lnTo>
                  <a:lnTo>
                    <a:pt x="11606" y="2937"/>
                  </a:lnTo>
                  <a:lnTo>
                    <a:pt x="11623" y="2935"/>
                  </a:lnTo>
                  <a:lnTo>
                    <a:pt x="11641" y="2934"/>
                  </a:lnTo>
                  <a:lnTo>
                    <a:pt x="11662" y="2933"/>
                  </a:lnTo>
                  <a:lnTo>
                    <a:pt x="11686" y="2932"/>
                  </a:lnTo>
                  <a:lnTo>
                    <a:pt x="11712" y="2931"/>
                  </a:lnTo>
                  <a:lnTo>
                    <a:pt x="11741" y="2931"/>
                  </a:lnTo>
                  <a:lnTo>
                    <a:pt x="11773" y="2930"/>
                  </a:lnTo>
                  <a:lnTo>
                    <a:pt x="11796" y="2931"/>
                  </a:lnTo>
                  <a:lnTo>
                    <a:pt x="11820" y="2933"/>
                  </a:lnTo>
                  <a:lnTo>
                    <a:pt x="11844" y="2937"/>
                  </a:lnTo>
                  <a:lnTo>
                    <a:pt x="11868" y="2943"/>
                  </a:lnTo>
                  <a:lnTo>
                    <a:pt x="11890" y="2950"/>
                  </a:lnTo>
                  <a:lnTo>
                    <a:pt x="11914" y="2959"/>
                  </a:lnTo>
                  <a:lnTo>
                    <a:pt x="11936" y="2970"/>
                  </a:lnTo>
                  <a:lnTo>
                    <a:pt x="11957" y="2981"/>
                  </a:lnTo>
                  <a:lnTo>
                    <a:pt x="11978" y="2994"/>
                  </a:lnTo>
                  <a:lnTo>
                    <a:pt x="11998" y="3008"/>
                  </a:lnTo>
                  <a:lnTo>
                    <a:pt x="12016" y="3023"/>
                  </a:lnTo>
                  <a:lnTo>
                    <a:pt x="12033" y="3040"/>
                  </a:lnTo>
                  <a:lnTo>
                    <a:pt x="12048" y="3057"/>
                  </a:lnTo>
                  <a:lnTo>
                    <a:pt x="12063" y="3076"/>
                  </a:lnTo>
                  <a:lnTo>
                    <a:pt x="12074" y="3095"/>
                  </a:lnTo>
                  <a:lnTo>
                    <a:pt x="12084" y="3116"/>
                  </a:lnTo>
                  <a:lnTo>
                    <a:pt x="12094" y="3137"/>
                  </a:lnTo>
                  <a:lnTo>
                    <a:pt x="12102" y="3157"/>
                  </a:lnTo>
                  <a:lnTo>
                    <a:pt x="12110" y="3176"/>
                  </a:lnTo>
                  <a:lnTo>
                    <a:pt x="12117" y="3194"/>
                  </a:lnTo>
                  <a:lnTo>
                    <a:pt x="12124" y="3213"/>
                  </a:lnTo>
                  <a:lnTo>
                    <a:pt x="12128" y="3231"/>
                  </a:lnTo>
                  <a:lnTo>
                    <a:pt x="12130" y="3251"/>
                  </a:lnTo>
                  <a:lnTo>
                    <a:pt x="12130" y="3269"/>
                  </a:lnTo>
                  <a:lnTo>
                    <a:pt x="12127" y="3290"/>
                  </a:lnTo>
                  <a:lnTo>
                    <a:pt x="12120" y="3312"/>
                  </a:lnTo>
                  <a:lnTo>
                    <a:pt x="12111" y="3334"/>
                  </a:lnTo>
                  <a:lnTo>
                    <a:pt x="12105" y="3347"/>
                  </a:lnTo>
                  <a:lnTo>
                    <a:pt x="12098" y="3359"/>
                  </a:lnTo>
                  <a:lnTo>
                    <a:pt x="12090" y="3371"/>
                  </a:lnTo>
                  <a:lnTo>
                    <a:pt x="12080" y="3385"/>
                  </a:lnTo>
                  <a:lnTo>
                    <a:pt x="12070" y="3399"/>
                  </a:lnTo>
                  <a:lnTo>
                    <a:pt x="12058" y="3414"/>
                  </a:lnTo>
                  <a:lnTo>
                    <a:pt x="12045" y="3429"/>
                  </a:lnTo>
                  <a:lnTo>
                    <a:pt x="12031" y="3445"/>
                  </a:lnTo>
                  <a:lnTo>
                    <a:pt x="12015" y="3461"/>
                  </a:lnTo>
                  <a:lnTo>
                    <a:pt x="11999" y="3479"/>
                  </a:lnTo>
                  <a:lnTo>
                    <a:pt x="12016" y="3462"/>
                  </a:lnTo>
                  <a:lnTo>
                    <a:pt x="12035" y="3446"/>
                  </a:lnTo>
                  <a:lnTo>
                    <a:pt x="12053" y="3431"/>
                  </a:lnTo>
                  <a:lnTo>
                    <a:pt x="12073" y="3418"/>
                  </a:lnTo>
                  <a:lnTo>
                    <a:pt x="12093" y="3405"/>
                  </a:lnTo>
                  <a:lnTo>
                    <a:pt x="12113" y="3394"/>
                  </a:lnTo>
                  <a:lnTo>
                    <a:pt x="12134" y="3385"/>
                  </a:lnTo>
                  <a:lnTo>
                    <a:pt x="12156" y="3376"/>
                  </a:lnTo>
                  <a:lnTo>
                    <a:pt x="12199" y="3360"/>
                  </a:lnTo>
                  <a:lnTo>
                    <a:pt x="12243" y="3348"/>
                  </a:lnTo>
                  <a:lnTo>
                    <a:pt x="12288" y="3339"/>
                  </a:lnTo>
                  <a:lnTo>
                    <a:pt x="12333" y="3334"/>
                  </a:lnTo>
                  <a:lnTo>
                    <a:pt x="12350" y="3333"/>
                  </a:lnTo>
                  <a:lnTo>
                    <a:pt x="12367" y="3333"/>
                  </a:lnTo>
                  <a:lnTo>
                    <a:pt x="12385" y="3334"/>
                  </a:lnTo>
                  <a:lnTo>
                    <a:pt x="12401" y="3336"/>
                  </a:lnTo>
                  <a:lnTo>
                    <a:pt x="12418" y="3341"/>
                  </a:lnTo>
                  <a:lnTo>
                    <a:pt x="12433" y="3347"/>
                  </a:lnTo>
                  <a:lnTo>
                    <a:pt x="12447" y="3355"/>
                  </a:lnTo>
                  <a:lnTo>
                    <a:pt x="12458" y="3365"/>
                  </a:lnTo>
                  <a:lnTo>
                    <a:pt x="12474" y="3382"/>
                  </a:lnTo>
                  <a:lnTo>
                    <a:pt x="12487" y="3397"/>
                  </a:lnTo>
                  <a:lnTo>
                    <a:pt x="12499" y="3413"/>
                  </a:lnTo>
                  <a:lnTo>
                    <a:pt x="12511" y="3427"/>
                  </a:lnTo>
                  <a:lnTo>
                    <a:pt x="12520" y="3442"/>
                  </a:lnTo>
                  <a:lnTo>
                    <a:pt x="12528" y="3458"/>
                  </a:lnTo>
                  <a:lnTo>
                    <a:pt x="12534" y="3474"/>
                  </a:lnTo>
                  <a:lnTo>
                    <a:pt x="12539" y="3492"/>
                  </a:lnTo>
                  <a:lnTo>
                    <a:pt x="12542" y="3511"/>
                  </a:lnTo>
                  <a:lnTo>
                    <a:pt x="12544" y="3534"/>
                  </a:lnTo>
                  <a:lnTo>
                    <a:pt x="12543" y="3558"/>
                  </a:lnTo>
                  <a:lnTo>
                    <a:pt x="12541" y="3586"/>
                  </a:lnTo>
                  <a:lnTo>
                    <a:pt x="12537" y="3618"/>
                  </a:lnTo>
                  <a:lnTo>
                    <a:pt x="12533" y="3634"/>
                  </a:lnTo>
                  <a:lnTo>
                    <a:pt x="12529" y="3653"/>
                  </a:lnTo>
                  <a:lnTo>
                    <a:pt x="12526" y="3671"/>
                  </a:lnTo>
                  <a:lnTo>
                    <a:pt x="12521" y="3692"/>
                  </a:lnTo>
                  <a:lnTo>
                    <a:pt x="12516" y="3713"/>
                  </a:lnTo>
                  <a:lnTo>
                    <a:pt x="12511" y="3736"/>
                  </a:lnTo>
                  <a:lnTo>
                    <a:pt x="12505" y="3766"/>
                  </a:lnTo>
                  <a:lnTo>
                    <a:pt x="12497" y="3797"/>
                  </a:lnTo>
                  <a:lnTo>
                    <a:pt x="12483" y="3861"/>
                  </a:lnTo>
                  <a:lnTo>
                    <a:pt x="12465" y="3927"/>
                  </a:lnTo>
                  <a:lnTo>
                    <a:pt x="12447" y="3995"/>
                  </a:lnTo>
                  <a:lnTo>
                    <a:pt x="12427" y="4063"/>
                  </a:lnTo>
                  <a:lnTo>
                    <a:pt x="12407" y="4131"/>
                  </a:lnTo>
                  <a:lnTo>
                    <a:pt x="12387" y="4196"/>
                  </a:lnTo>
                  <a:lnTo>
                    <a:pt x="12367" y="4259"/>
                  </a:lnTo>
                  <a:lnTo>
                    <a:pt x="12358" y="4290"/>
                  </a:lnTo>
                  <a:lnTo>
                    <a:pt x="12349" y="4319"/>
                  </a:lnTo>
                  <a:lnTo>
                    <a:pt x="12339" y="4348"/>
                  </a:lnTo>
                  <a:lnTo>
                    <a:pt x="12330" y="4375"/>
                  </a:lnTo>
                  <a:lnTo>
                    <a:pt x="12322" y="4399"/>
                  </a:lnTo>
                  <a:lnTo>
                    <a:pt x="12315" y="4424"/>
                  </a:lnTo>
                  <a:lnTo>
                    <a:pt x="12306" y="4446"/>
                  </a:lnTo>
                  <a:lnTo>
                    <a:pt x="12300" y="4466"/>
                  </a:lnTo>
                  <a:lnTo>
                    <a:pt x="12294" y="4485"/>
                  </a:lnTo>
                  <a:lnTo>
                    <a:pt x="12288" y="4501"/>
                  </a:lnTo>
                  <a:lnTo>
                    <a:pt x="12283" y="4516"/>
                  </a:lnTo>
                  <a:lnTo>
                    <a:pt x="12278" y="4527"/>
                  </a:lnTo>
                  <a:lnTo>
                    <a:pt x="12275" y="4537"/>
                  </a:lnTo>
                  <a:lnTo>
                    <a:pt x="12273" y="4544"/>
                  </a:lnTo>
                  <a:lnTo>
                    <a:pt x="12272" y="4549"/>
                  </a:lnTo>
                  <a:lnTo>
                    <a:pt x="12271" y="4550"/>
                  </a:lnTo>
                  <a:lnTo>
                    <a:pt x="12272" y="4548"/>
                  </a:lnTo>
                  <a:lnTo>
                    <a:pt x="12276" y="4544"/>
                  </a:lnTo>
                  <a:lnTo>
                    <a:pt x="12283" y="4535"/>
                  </a:lnTo>
                  <a:lnTo>
                    <a:pt x="12291" y="4525"/>
                  </a:lnTo>
                  <a:lnTo>
                    <a:pt x="12301" y="4511"/>
                  </a:lnTo>
                  <a:lnTo>
                    <a:pt x="12314" y="4493"/>
                  </a:lnTo>
                  <a:lnTo>
                    <a:pt x="12328" y="4473"/>
                  </a:lnTo>
                  <a:lnTo>
                    <a:pt x="12343" y="4449"/>
                  </a:lnTo>
                  <a:lnTo>
                    <a:pt x="12360" y="4422"/>
                  </a:lnTo>
                  <a:lnTo>
                    <a:pt x="12379" y="4392"/>
                  </a:lnTo>
                  <a:lnTo>
                    <a:pt x="12398" y="4359"/>
                  </a:lnTo>
                  <a:lnTo>
                    <a:pt x="12419" y="4323"/>
                  </a:lnTo>
                  <a:lnTo>
                    <a:pt x="12439" y="4284"/>
                  </a:lnTo>
                  <a:lnTo>
                    <a:pt x="12462" y="4242"/>
                  </a:lnTo>
                  <a:lnTo>
                    <a:pt x="12484" y="4196"/>
                  </a:lnTo>
                  <a:lnTo>
                    <a:pt x="12507" y="4147"/>
                  </a:lnTo>
                  <a:lnTo>
                    <a:pt x="12529" y="4096"/>
                  </a:lnTo>
                  <a:lnTo>
                    <a:pt x="12553" y="4041"/>
                  </a:lnTo>
                  <a:lnTo>
                    <a:pt x="12576" y="3983"/>
                  </a:lnTo>
                  <a:lnTo>
                    <a:pt x="12597" y="3922"/>
                  </a:lnTo>
                  <a:lnTo>
                    <a:pt x="12620" y="3858"/>
                  </a:lnTo>
                  <a:lnTo>
                    <a:pt x="12642" y="3791"/>
                  </a:lnTo>
                  <a:lnTo>
                    <a:pt x="12662" y="3721"/>
                  </a:lnTo>
                  <a:lnTo>
                    <a:pt x="12682" y="3647"/>
                  </a:lnTo>
                  <a:lnTo>
                    <a:pt x="12701" y="3571"/>
                  </a:lnTo>
                  <a:lnTo>
                    <a:pt x="12718" y="3491"/>
                  </a:lnTo>
                  <a:lnTo>
                    <a:pt x="12735" y="3408"/>
                  </a:lnTo>
                  <a:lnTo>
                    <a:pt x="12749" y="3323"/>
                  </a:lnTo>
                  <a:lnTo>
                    <a:pt x="12763" y="3234"/>
                  </a:lnTo>
                  <a:lnTo>
                    <a:pt x="12773" y="3143"/>
                  </a:lnTo>
                  <a:lnTo>
                    <a:pt x="12782" y="3048"/>
                  </a:lnTo>
                  <a:lnTo>
                    <a:pt x="12789" y="2950"/>
                  </a:lnTo>
                  <a:lnTo>
                    <a:pt x="12793" y="2897"/>
                  </a:lnTo>
                  <a:lnTo>
                    <a:pt x="12795" y="2844"/>
                  </a:lnTo>
                  <a:lnTo>
                    <a:pt x="12796" y="2794"/>
                  </a:lnTo>
                  <a:lnTo>
                    <a:pt x="12797" y="2743"/>
                  </a:lnTo>
                  <a:lnTo>
                    <a:pt x="12798" y="2695"/>
                  </a:lnTo>
                  <a:lnTo>
                    <a:pt x="12798" y="2647"/>
                  </a:lnTo>
                  <a:lnTo>
                    <a:pt x="12798" y="2601"/>
                  </a:lnTo>
                  <a:lnTo>
                    <a:pt x="12798" y="2556"/>
                  </a:lnTo>
                  <a:lnTo>
                    <a:pt x="12797" y="2511"/>
                  </a:lnTo>
                  <a:lnTo>
                    <a:pt x="12796" y="2468"/>
                  </a:lnTo>
                  <a:lnTo>
                    <a:pt x="12794" y="2426"/>
                  </a:lnTo>
                  <a:lnTo>
                    <a:pt x="12791" y="2385"/>
                  </a:lnTo>
                  <a:lnTo>
                    <a:pt x="12789" y="2344"/>
                  </a:lnTo>
                  <a:lnTo>
                    <a:pt x="12787" y="2305"/>
                  </a:lnTo>
                  <a:lnTo>
                    <a:pt x="12781" y="2231"/>
                  </a:lnTo>
                  <a:lnTo>
                    <a:pt x="12774" y="2159"/>
                  </a:lnTo>
                  <a:lnTo>
                    <a:pt x="12767" y="2092"/>
                  </a:lnTo>
                  <a:lnTo>
                    <a:pt x="12759" y="2028"/>
                  </a:lnTo>
                  <a:lnTo>
                    <a:pt x="12751" y="1968"/>
                  </a:lnTo>
                  <a:lnTo>
                    <a:pt x="12742" y="1911"/>
                  </a:lnTo>
                  <a:lnTo>
                    <a:pt x="12734" y="1857"/>
                  </a:lnTo>
                  <a:lnTo>
                    <a:pt x="12724" y="1808"/>
                  </a:lnTo>
                  <a:lnTo>
                    <a:pt x="12716" y="1760"/>
                  </a:lnTo>
                  <a:lnTo>
                    <a:pt x="12708" y="1715"/>
                  </a:lnTo>
                  <a:lnTo>
                    <a:pt x="12701" y="1674"/>
                  </a:lnTo>
                  <a:lnTo>
                    <a:pt x="12693" y="1635"/>
                  </a:lnTo>
                  <a:lnTo>
                    <a:pt x="12687" y="1599"/>
                  </a:lnTo>
                  <a:lnTo>
                    <a:pt x="12683" y="1565"/>
                  </a:lnTo>
                  <a:lnTo>
                    <a:pt x="12679" y="1533"/>
                  </a:lnTo>
                  <a:lnTo>
                    <a:pt x="12676" y="1504"/>
                  </a:lnTo>
                  <a:lnTo>
                    <a:pt x="12675" y="1476"/>
                  </a:lnTo>
                  <a:lnTo>
                    <a:pt x="12676" y="1450"/>
                  </a:lnTo>
                  <a:lnTo>
                    <a:pt x="12678" y="1427"/>
                  </a:lnTo>
                  <a:lnTo>
                    <a:pt x="12682" y="1405"/>
                  </a:lnTo>
                  <a:lnTo>
                    <a:pt x="12688" y="1385"/>
                  </a:lnTo>
                  <a:lnTo>
                    <a:pt x="12697" y="1366"/>
                  </a:lnTo>
                  <a:lnTo>
                    <a:pt x="12707" y="1348"/>
                  </a:lnTo>
                  <a:lnTo>
                    <a:pt x="12720" y="1333"/>
                  </a:lnTo>
                  <a:lnTo>
                    <a:pt x="12737" y="1317"/>
                  </a:lnTo>
                  <a:lnTo>
                    <a:pt x="12752" y="1301"/>
                  </a:lnTo>
                  <a:lnTo>
                    <a:pt x="12769" y="1286"/>
                  </a:lnTo>
                  <a:lnTo>
                    <a:pt x="12786" y="1271"/>
                  </a:lnTo>
                  <a:lnTo>
                    <a:pt x="12805" y="1258"/>
                  </a:lnTo>
                  <a:lnTo>
                    <a:pt x="12825" y="1245"/>
                  </a:lnTo>
                  <a:lnTo>
                    <a:pt x="12845" y="1234"/>
                  </a:lnTo>
                  <a:lnTo>
                    <a:pt x="12890" y="1213"/>
                  </a:lnTo>
                  <a:lnTo>
                    <a:pt x="12938" y="1196"/>
                  </a:lnTo>
                  <a:lnTo>
                    <a:pt x="12989" y="1179"/>
                  </a:lnTo>
                  <a:lnTo>
                    <a:pt x="13041" y="1165"/>
                  </a:lnTo>
                  <a:lnTo>
                    <a:pt x="13096" y="1150"/>
                  </a:lnTo>
                  <a:lnTo>
                    <a:pt x="13153" y="1133"/>
                  </a:lnTo>
                  <a:lnTo>
                    <a:pt x="13210" y="1117"/>
                  </a:lnTo>
                  <a:lnTo>
                    <a:pt x="13267" y="1096"/>
                  </a:lnTo>
                  <a:lnTo>
                    <a:pt x="13326" y="1073"/>
                  </a:lnTo>
                  <a:lnTo>
                    <a:pt x="13355" y="1061"/>
                  </a:lnTo>
                  <a:lnTo>
                    <a:pt x="13383" y="1047"/>
                  </a:lnTo>
                  <a:lnTo>
                    <a:pt x="13412" y="1031"/>
                  </a:lnTo>
                  <a:lnTo>
                    <a:pt x="13440" y="1015"/>
                  </a:lnTo>
                  <a:lnTo>
                    <a:pt x="13468" y="997"/>
                  </a:lnTo>
                  <a:lnTo>
                    <a:pt x="13496" y="978"/>
                  </a:lnTo>
                  <a:lnTo>
                    <a:pt x="13522" y="957"/>
                  </a:lnTo>
                  <a:lnTo>
                    <a:pt x="13549" y="934"/>
                  </a:lnTo>
                  <a:lnTo>
                    <a:pt x="13569" y="919"/>
                  </a:lnTo>
                  <a:lnTo>
                    <a:pt x="13588" y="903"/>
                  </a:lnTo>
                  <a:lnTo>
                    <a:pt x="13625" y="868"/>
                  </a:lnTo>
                  <a:lnTo>
                    <a:pt x="13658" y="830"/>
                  </a:lnTo>
                  <a:lnTo>
                    <a:pt x="13689" y="791"/>
                  </a:lnTo>
                  <a:lnTo>
                    <a:pt x="13717" y="750"/>
                  </a:lnTo>
                  <a:lnTo>
                    <a:pt x="13745" y="709"/>
                  </a:lnTo>
                  <a:lnTo>
                    <a:pt x="13772" y="667"/>
                  </a:lnTo>
                  <a:lnTo>
                    <a:pt x="13799" y="626"/>
                  </a:lnTo>
                  <a:lnTo>
                    <a:pt x="13825" y="588"/>
                  </a:lnTo>
                  <a:lnTo>
                    <a:pt x="13852" y="552"/>
                  </a:lnTo>
                  <a:lnTo>
                    <a:pt x="13865" y="536"/>
                  </a:lnTo>
                  <a:lnTo>
                    <a:pt x="13880" y="520"/>
                  </a:lnTo>
                  <a:lnTo>
                    <a:pt x="13894" y="506"/>
                  </a:lnTo>
                  <a:lnTo>
                    <a:pt x="13908" y="491"/>
                  </a:lnTo>
                  <a:lnTo>
                    <a:pt x="13924" y="479"/>
                  </a:lnTo>
                  <a:lnTo>
                    <a:pt x="13939" y="469"/>
                  </a:lnTo>
                  <a:lnTo>
                    <a:pt x="13956" y="458"/>
                  </a:lnTo>
                  <a:lnTo>
                    <a:pt x="13972" y="451"/>
                  </a:lnTo>
                  <a:lnTo>
                    <a:pt x="13990" y="444"/>
                  </a:lnTo>
                  <a:lnTo>
                    <a:pt x="14009" y="440"/>
                  </a:lnTo>
                  <a:lnTo>
                    <a:pt x="14028" y="437"/>
                  </a:lnTo>
                  <a:lnTo>
                    <a:pt x="14048" y="436"/>
                  </a:lnTo>
                  <a:lnTo>
                    <a:pt x="14063" y="438"/>
                  </a:lnTo>
                  <a:lnTo>
                    <a:pt x="14081" y="442"/>
                  </a:lnTo>
                  <a:lnTo>
                    <a:pt x="14100" y="450"/>
                  </a:lnTo>
                  <a:lnTo>
                    <a:pt x="14122" y="463"/>
                  </a:lnTo>
                  <a:lnTo>
                    <a:pt x="14145" y="478"/>
                  </a:lnTo>
                  <a:lnTo>
                    <a:pt x="14170" y="498"/>
                  </a:lnTo>
                  <a:lnTo>
                    <a:pt x="14182" y="509"/>
                  </a:lnTo>
                  <a:lnTo>
                    <a:pt x="14195" y="521"/>
                  </a:lnTo>
                  <a:lnTo>
                    <a:pt x="14209" y="535"/>
                  </a:lnTo>
                  <a:lnTo>
                    <a:pt x="14222" y="549"/>
                  </a:lnTo>
                  <a:lnTo>
                    <a:pt x="14236" y="565"/>
                  </a:lnTo>
                  <a:lnTo>
                    <a:pt x="14250" y="582"/>
                  </a:lnTo>
                  <a:lnTo>
                    <a:pt x="14265" y="600"/>
                  </a:lnTo>
                  <a:lnTo>
                    <a:pt x="14279" y="619"/>
                  </a:lnTo>
                  <a:lnTo>
                    <a:pt x="14294" y="639"/>
                  </a:lnTo>
                  <a:lnTo>
                    <a:pt x="14308" y="660"/>
                  </a:lnTo>
                  <a:lnTo>
                    <a:pt x="14323" y="683"/>
                  </a:lnTo>
                  <a:lnTo>
                    <a:pt x="14338" y="707"/>
                  </a:lnTo>
                  <a:lnTo>
                    <a:pt x="14353" y="732"/>
                  </a:lnTo>
                  <a:lnTo>
                    <a:pt x="14369" y="759"/>
                  </a:lnTo>
                  <a:lnTo>
                    <a:pt x="14384" y="787"/>
                  </a:lnTo>
                  <a:lnTo>
                    <a:pt x="14399" y="816"/>
                  </a:lnTo>
                  <a:lnTo>
                    <a:pt x="14414" y="847"/>
                  </a:lnTo>
                  <a:lnTo>
                    <a:pt x="14430" y="879"/>
                  </a:lnTo>
                  <a:lnTo>
                    <a:pt x="14445" y="912"/>
                  </a:lnTo>
                  <a:lnTo>
                    <a:pt x="14461" y="947"/>
                  </a:lnTo>
                  <a:lnTo>
                    <a:pt x="14476" y="983"/>
                  </a:lnTo>
                  <a:lnTo>
                    <a:pt x="14492" y="1020"/>
                  </a:lnTo>
                  <a:lnTo>
                    <a:pt x="14506" y="1059"/>
                  </a:lnTo>
                  <a:lnTo>
                    <a:pt x="14522" y="1100"/>
                  </a:lnTo>
                  <a:lnTo>
                    <a:pt x="14536" y="1142"/>
                  </a:lnTo>
                  <a:lnTo>
                    <a:pt x="14552" y="1186"/>
                  </a:lnTo>
                  <a:lnTo>
                    <a:pt x="14566" y="1231"/>
                  </a:lnTo>
                  <a:lnTo>
                    <a:pt x="14580" y="1277"/>
                  </a:lnTo>
                  <a:lnTo>
                    <a:pt x="14595" y="1326"/>
                  </a:lnTo>
                  <a:lnTo>
                    <a:pt x="14608" y="1376"/>
                  </a:lnTo>
                  <a:lnTo>
                    <a:pt x="14623" y="1428"/>
                  </a:lnTo>
                  <a:lnTo>
                    <a:pt x="14636" y="1481"/>
                  </a:lnTo>
                  <a:lnTo>
                    <a:pt x="14650" y="1536"/>
                  </a:lnTo>
                  <a:lnTo>
                    <a:pt x="14663" y="1593"/>
                  </a:lnTo>
                  <a:lnTo>
                    <a:pt x="14675" y="1651"/>
                  </a:lnTo>
                  <a:lnTo>
                    <a:pt x="14688" y="1712"/>
                  </a:lnTo>
                  <a:lnTo>
                    <a:pt x="14700" y="1774"/>
                  </a:lnTo>
                  <a:lnTo>
                    <a:pt x="14712" y="1838"/>
                  </a:lnTo>
                  <a:lnTo>
                    <a:pt x="14723" y="1903"/>
                  </a:lnTo>
                  <a:lnTo>
                    <a:pt x="14734" y="1971"/>
                  </a:lnTo>
                  <a:lnTo>
                    <a:pt x="14745" y="2040"/>
                  </a:lnTo>
                  <a:lnTo>
                    <a:pt x="14754" y="2111"/>
                  </a:lnTo>
                  <a:lnTo>
                    <a:pt x="14764" y="2184"/>
                  </a:lnTo>
                  <a:lnTo>
                    <a:pt x="14774" y="2259"/>
                  </a:lnTo>
                  <a:lnTo>
                    <a:pt x="14782" y="2335"/>
                  </a:lnTo>
                  <a:lnTo>
                    <a:pt x="14790" y="2414"/>
                  </a:lnTo>
                  <a:lnTo>
                    <a:pt x="14797" y="2495"/>
                  </a:lnTo>
                  <a:lnTo>
                    <a:pt x="14805" y="2578"/>
                  </a:lnTo>
                  <a:lnTo>
                    <a:pt x="14812" y="2663"/>
                  </a:lnTo>
                  <a:lnTo>
                    <a:pt x="14817" y="2749"/>
                  </a:lnTo>
                  <a:lnTo>
                    <a:pt x="14822" y="2839"/>
                  </a:lnTo>
                  <a:lnTo>
                    <a:pt x="14827" y="2930"/>
                  </a:lnTo>
                  <a:lnTo>
                    <a:pt x="14830" y="3041"/>
                  </a:lnTo>
                  <a:lnTo>
                    <a:pt x="14832" y="3151"/>
                  </a:lnTo>
                  <a:lnTo>
                    <a:pt x="14831" y="3260"/>
                  </a:lnTo>
                  <a:lnTo>
                    <a:pt x="14829" y="3366"/>
                  </a:lnTo>
                  <a:lnTo>
                    <a:pt x="14825" y="3471"/>
                  </a:lnTo>
                  <a:lnTo>
                    <a:pt x="14819" y="3575"/>
                  </a:lnTo>
                  <a:lnTo>
                    <a:pt x="14811" y="3677"/>
                  </a:lnTo>
                  <a:lnTo>
                    <a:pt x="14800" y="3777"/>
                  </a:lnTo>
                  <a:lnTo>
                    <a:pt x="14789" y="3876"/>
                  </a:lnTo>
                  <a:lnTo>
                    <a:pt x="14777" y="3974"/>
                  </a:lnTo>
                  <a:lnTo>
                    <a:pt x="14761" y="4069"/>
                  </a:lnTo>
                  <a:lnTo>
                    <a:pt x="14746" y="4162"/>
                  </a:lnTo>
                  <a:lnTo>
                    <a:pt x="14727" y="4255"/>
                  </a:lnTo>
                  <a:lnTo>
                    <a:pt x="14707" y="4346"/>
                  </a:lnTo>
                  <a:lnTo>
                    <a:pt x="14687" y="4434"/>
                  </a:lnTo>
                  <a:lnTo>
                    <a:pt x="14664" y="4522"/>
                  </a:lnTo>
                  <a:lnTo>
                    <a:pt x="14640" y="4607"/>
                  </a:lnTo>
                  <a:lnTo>
                    <a:pt x="14615" y="4691"/>
                  </a:lnTo>
                  <a:lnTo>
                    <a:pt x="14589" y="4773"/>
                  </a:lnTo>
                  <a:lnTo>
                    <a:pt x="14560" y="4854"/>
                  </a:lnTo>
                  <a:lnTo>
                    <a:pt x="14531" y="4932"/>
                  </a:lnTo>
                  <a:lnTo>
                    <a:pt x="14500" y="5009"/>
                  </a:lnTo>
                  <a:lnTo>
                    <a:pt x="14469" y="5085"/>
                  </a:lnTo>
                  <a:lnTo>
                    <a:pt x="14436" y="5159"/>
                  </a:lnTo>
                  <a:lnTo>
                    <a:pt x="14402" y="5231"/>
                  </a:lnTo>
                  <a:lnTo>
                    <a:pt x="14366" y="5301"/>
                  </a:lnTo>
                  <a:lnTo>
                    <a:pt x="14330" y="5370"/>
                  </a:lnTo>
                  <a:lnTo>
                    <a:pt x="14292" y="5437"/>
                  </a:lnTo>
                  <a:lnTo>
                    <a:pt x="14254" y="5502"/>
                  </a:lnTo>
                  <a:lnTo>
                    <a:pt x="14215" y="5565"/>
                  </a:lnTo>
                  <a:lnTo>
                    <a:pt x="14175" y="5627"/>
                  </a:lnTo>
                  <a:lnTo>
                    <a:pt x="14134" y="5687"/>
                  </a:lnTo>
                  <a:lnTo>
                    <a:pt x="14091" y="5746"/>
                  </a:lnTo>
                  <a:lnTo>
                    <a:pt x="14048" y="5802"/>
                  </a:lnTo>
                  <a:lnTo>
                    <a:pt x="14004" y="5857"/>
                  </a:lnTo>
                  <a:lnTo>
                    <a:pt x="13960" y="5909"/>
                  </a:lnTo>
                  <a:lnTo>
                    <a:pt x="13915" y="5961"/>
                  </a:lnTo>
                  <a:lnTo>
                    <a:pt x="13869" y="6010"/>
                  </a:lnTo>
                  <a:lnTo>
                    <a:pt x="13823" y="6059"/>
                  </a:lnTo>
                  <a:lnTo>
                    <a:pt x="13775" y="6104"/>
                  </a:lnTo>
                  <a:lnTo>
                    <a:pt x="13728" y="6148"/>
                  </a:lnTo>
                  <a:lnTo>
                    <a:pt x="13679" y="6192"/>
                  </a:lnTo>
                  <a:lnTo>
                    <a:pt x="13631" y="6232"/>
                  </a:lnTo>
                  <a:lnTo>
                    <a:pt x="13581" y="6271"/>
                  </a:lnTo>
                  <a:lnTo>
                    <a:pt x="13532" y="6308"/>
                  </a:lnTo>
                  <a:lnTo>
                    <a:pt x="13482" y="6343"/>
                  </a:lnTo>
                  <a:lnTo>
                    <a:pt x="13432" y="6377"/>
                  </a:lnTo>
                  <a:lnTo>
                    <a:pt x="13381" y="6409"/>
                  </a:lnTo>
                  <a:lnTo>
                    <a:pt x="13329" y="6439"/>
                  </a:lnTo>
                  <a:lnTo>
                    <a:pt x="13278" y="6467"/>
                  </a:lnTo>
                  <a:lnTo>
                    <a:pt x="13226" y="6493"/>
                  </a:lnTo>
                  <a:lnTo>
                    <a:pt x="13174" y="6517"/>
                  </a:lnTo>
                  <a:lnTo>
                    <a:pt x="13123" y="6541"/>
                  </a:lnTo>
                  <a:lnTo>
                    <a:pt x="13071" y="6561"/>
                  </a:lnTo>
                  <a:lnTo>
                    <a:pt x="13019" y="6580"/>
                  </a:lnTo>
                  <a:lnTo>
                    <a:pt x="12967" y="6598"/>
                  </a:lnTo>
                  <a:lnTo>
                    <a:pt x="12914" y="6613"/>
                  </a:lnTo>
                  <a:lnTo>
                    <a:pt x="12863" y="6626"/>
                  </a:lnTo>
                  <a:lnTo>
                    <a:pt x="12810" y="6638"/>
                  </a:lnTo>
                  <a:lnTo>
                    <a:pt x="12758" y="6648"/>
                  </a:lnTo>
                  <a:lnTo>
                    <a:pt x="12707" y="6656"/>
                  </a:lnTo>
                  <a:lnTo>
                    <a:pt x="12655" y="6662"/>
                  </a:lnTo>
                  <a:lnTo>
                    <a:pt x="12604" y="6667"/>
                  </a:lnTo>
                  <a:lnTo>
                    <a:pt x="12552" y="6669"/>
                  </a:lnTo>
                  <a:lnTo>
                    <a:pt x="12458" y="6669"/>
                  </a:lnTo>
                  <a:lnTo>
                    <a:pt x="12375" y="6668"/>
                  </a:lnTo>
                  <a:lnTo>
                    <a:pt x="12294" y="6665"/>
                  </a:lnTo>
                  <a:lnTo>
                    <a:pt x="12214" y="6660"/>
                  </a:lnTo>
                  <a:lnTo>
                    <a:pt x="12136" y="6654"/>
                  </a:lnTo>
                  <a:lnTo>
                    <a:pt x="12059" y="6647"/>
                  </a:lnTo>
                  <a:lnTo>
                    <a:pt x="11982" y="6638"/>
                  </a:lnTo>
                  <a:lnTo>
                    <a:pt x="11908" y="6627"/>
                  </a:lnTo>
                  <a:lnTo>
                    <a:pt x="11835" y="6615"/>
                  </a:lnTo>
                  <a:lnTo>
                    <a:pt x="11762" y="6602"/>
                  </a:lnTo>
                  <a:lnTo>
                    <a:pt x="11691" y="6587"/>
                  </a:lnTo>
                  <a:lnTo>
                    <a:pt x="11622" y="6571"/>
                  </a:lnTo>
                  <a:lnTo>
                    <a:pt x="11554" y="6553"/>
                  </a:lnTo>
                  <a:lnTo>
                    <a:pt x="11487" y="6536"/>
                  </a:lnTo>
                  <a:lnTo>
                    <a:pt x="11422" y="6516"/>
                  </a:lnTo>
                  <a:lnTo>
                    <a:pt x="11358" y="6496"/>
                  </a:lnTo>
                  <a:lnTo>
                    <a:pt x="11295" y="6474"/>
                  </a:lnTo>
                  <a:lnTo>
                    <a:pt x="11233" y="6451"/>
                  </a:lnTo>
                  <a:lnTo>
                    <a:pt x="11173" y="6429"/>
                  </a:lnTo>
                  <a:lnTo>
                    <a:pt x="11114" y="6404"/>
                  </a:lnTo>
                  <a:lnTo>
                    <a:pt x="11056" y="6379"/>
                  </a:lnTo>
                  <a:lnTo>
                    <a:pt x="11000" y="6354"/>
                  </a:lnTo>
                  <a:lnTo>
                    <a:pt x="10946" y="6328"/>
                  </a:lnTo>
                  <a:lnTo>
                    <a:pt x="10892" y="6302"/>
                  </a:lnTo>
                  <a:lnTo>
                    <a:pt x="10839" y="6274"/>
                  </a:lnTo>
                  <a:lnTo>
                    <a:pt x="10788" y="6246"/>
                  </a:lnTo>
                  <a:lnTo>
                    <a:pt x="10738" y="6218"/>
                  </a:lnTo>
                  <a:lnTo>
                    <a:pt x="10690" y="6191"/>
                  </a:lnTo>
                  <a:lnTo>
                    <a:pt x="10643" y="6162"/>
                  </a:lnTo>
                  <a:lnTo>
                    <a:pt x="10597" y="6133"/>
                  </a:lnTo>
                  <a:lnTo>
                    <a:pt x="10552" y="6104"/>
                  </a:lnTo>
                  <a:lnTo>
                    <a:pt x="10509" y="6074"/>
                  </a:lnTo>
                  <a:lnTo>
                    <a:pt x="10468" y="6045"/>
                  </a:lnTo>
                  <a:lnTo>
                    <a:pt x="10426" y="6017"/>
                  </a:lnTo>
                  <a:lnTo>
                    <a:pt x="10387" y="5987"/>
                  </a:lnTo>
                  <a:lnTo>
                    <a:pt x="10349" y="5958"/>
                  </a:lnTo>
                  <a:lnTo>
                    <a:pt x="10313" y="5929"/>
                  </a:lnTo>
                  <a:lnTo>
                    <a:pt x="10278" y="5900"/>
                  </a:lnTo>
                  <a:lnTo>
                    <a:pt x="10243" y="5872"/>
                  </a:lnTo>
                  <a:lnTo>
                    <a:pt x="10211" y="5845"/>
                  </a:lnTo>
                  <a:lnTo>
                    <a:pt x="10179" y="5817"/>
                  </a:lnTo>
                  <a:lnTo>
                    <a:pt x="10149" y="5790"/>
                  </a:lnTo>
                  <a:lnTo>
                    <a:pt x="10120" y="5763"/>
                  </a:lnTo>
                  <a:lnTo>
                    <a:pt x="10092" y="5736"/>
                  </a:lnTo>
                  <a:lnTo>
                    <a:pt x="10066" y="5712"/>
                  </a:lnTo>
                  <a:lnTo>
                    <a:pt x="10040" y="5687"/>
                  </a:lnTo>
                  <a:lnTo>
                    <a:pt x="10017" y="5662"/>
                  </a:lnTo>
                  <a:lnTo>
                    <a:pt x="9994" y="5640"/>
                  </a:lnTo>
                  <a:lnTo>
                    <a:pt x="9973" y="5617"/>
                  </a:lnTo>
                  <a:lnTo>
                    <a:pt x="9954" y="5595"/>
                  </a:lnTo>
                  <a:lnTo>
                    <a:pt x="9935" y="5575"/>
                  </a:lnTo>
                  <a:lnTo>
                    <a:pt x="9918" y="5556"/>
                  </a:lnTo>
                  <a:lnTo>
                    <a:pt x="9901" y="5538"/>
                  </a:lnTo>
                  <a:lnTo>
                    <a:pt x="9887" y="5520"/>
                  </a:lnTo>
                  <a:lnTo>
                    <a:pt x="9873" y="5504"/>
                  </a:lnTo>
                  <a:lnTo>
                    <a:pt x="9861" y="5489"/>
                  </a:lnTo>
                  <a:lnTo>
                    <a:pt x="9850" y="5476"/>
                  </a:lnTo>
                  <a:lnTo>
                    <a:pt x="9840" y="5463"/>
                  </a:lnTo>
                  <a:lnTo>
                    <a:pt x="9832" y="5453"/>
                  </a:lnTo>
                  <a:lnTo>
                    <a:pt x="9826" y="5444"/>
                  </a:lnTo>
                  <a:lnTo>
                    <a:pt x="9819" y="5437"/>
                  </a:lnTo>
                  <a:lnTo>
                    <a:pt x="9815" y="5430"/>
                  </a:lnTo>
                  <a:lnTo>
                    <a:pt x="9812" y="5426"/>
                  </a:lnTo>
                  <a:lnTo>
                    <a:pt x="9810" y="5423"/>
                  </a:lnTo>
                  <a:lnTo>
                    <a:pt x="9809" y="5422"/>
                  </a:lnTo>
                  <a:lnTo>
                    <a:pt x="9809" y="5423"/>
                  </a:lnTo>
                  <a:lnTo>
                    <a:pt x="9808" y="5427"/>
                  </a:lnTo>
                  <a:lnTo>
                    <a:pt x="9807" y="5434"/>
                  </a:lnTo>
                  <a:lnTo>
                    <a:pt x="9806" y="5443"/>
                  </a:lnTo>
                  <a:lnTo>
                    <a:pt x="9805" y="5454"/>
                  </a:lnTo>
                  <a:lnTo>
                    <a:pt x="9803" y="5468"/>
                  </a:lnTo>
                  <a:lnTo>
                    <a:pt x="9801" y="5484"/>
                  </a:lnTo>
                  <a:lnTo>
                    <a:pt x="9799" y="5502"/>
                  </a:lnTo>
                  <a:lnTo>
                    <a:pt x="9797" y="5521"/>
                  </a:lnTo>
                  <a:lnTo>
                    <a:pt x="9795" y="5543"/>
                  </a:lnTo>
                  <a:lnTo>
                    <a:pt x="9792" y="5567"/>
                  </a:lnTo>
                  <a:lnTo>
                    <a:pt x="9790" y="5592"/>
                  </a:lnTo>
                  <a:lnTo>
                    <a:pt x="9786" y="5620"/>
                  </a:lnTo>
                  <a:lnTo>
                    <a:pt x="9784" y="5649"/>
                  </a:lnTo>
                  <a:lnTo>
                    <a:pt x="9781" y="5679"/>
                  </a:lnTo>
                  <a:lnTo>
                    <a:pt x="9779" y="5711"/>
                  </a:lnTo>
                  <a:lnTo>
                    <a:pt x="9777" y="5745"/>
                  </a:lnTo>
                  <a:lnTo>
                    <a:pt x="9775" y="5779"/>
                  </a:lnTo>
                  <a:lnTo>
                    <a:pt x="9773" y="5815"/>
                  </a:lnTo>
                  <a:lnTo>
                    <a:pt x="9772" y="5852"/>
                  </a:lnTo>
                  <a:lnTo>
                    <a:pt x="9770" y="5890"/>
                  </a:lnTo>
                  <a:lnTo>
                    <a:pt x="9769" y="5928"/>
                  </a:lnTo>
                  <a:lnTo>
                    <a:pt x="9768" y="6009"/>
                  </a:lnTo>
                  <a:lnTo>
                    <a:pt x="9769" y="6093"/>
                  </a:lnTo>
                  <a:lnTo>
                    <a:pt x="9771" y="6178"/>
                  </a:lnTo>
                  <a:lnTo>
                    <a:pt x="9775" y="6265"/>
                  </a:lnTo>
                  <a:lnTo>
                    <a:pt x="9782" y="6353"/>
                  </a:lnTo>
                  <a:lnTo>
                    <a:pt x="9792" y="6442"/>
                  </a:lnTo>
                  <a:lnTo>
                    <a:pt x="9804" y="6530"/>
                  </a:lnTo>
                  <a:lnTo>
                    <a:pt x="9819" y="6617"/>
                  </a:lnTo>
                  <a:lnTo>
                    <a:pt x="9838" y="6702"/>
                  </a:lnTo>
                  <a:lnTo>
                    <a:pt x="9861" y="6785"/>
                  </a:lnTo>
                  <a:lnTo>
                    <a:pt x="9873" y="6825"/>
                  </a:lnTo>
                  <a:lnTo>
                    <a:pt x="9888" y="6865"/>
                  </a:lnTo>
                  <a:lnTo>
                    <a:pt x="9902" y="6903"/>
                  </a:lnTo>
                  <a:lnTo>
                    <a:pt x="9919" y="6942"/>
                  </a:lnTo>
                  <a:lnTo>
                    <a:pt x="9935" y="6978"/>
                  </a:lnTo>
                  <a:lnTo>
                    <a:pt x="9954" y="7014"/>
                  </a:lnTo>
                  <a:lnTo>
                    <a:pt x="9973" y="7048"/>
                  </a:lnTo>
                  <a:lnTo>
                    <a:pt x="9994" y="7081"/>
                  </a:lnTo>
                  <a:lnTo>
                    <a:pt x="10016" y="7112"/>
                  </a:lnTo>
                  <a:lnTo>
                    <a:pt x="10039" y="7141"/>
                  </a:lnTo>
                  <a:lnTo>
                    <a:pt x="10064" y="7170"/>
                  </a:lnTo>
                  <a:lnTo>
                    <a:pt x="10090" y="7197"/>
                  </a:lnTo>
                  <a:lnTo>
                    <a:pt x="10118" y="7222"/>
                  </a:lnTo>
                  <a:lnTo>
                    <a:pt x="10147" y="7244"/>
                  </a:lnTo>
                  <a:lnTo>
                    <a:pt x="10177" y="7266"/>
                  </a:lnTo>
                  <a:lnTo>
                    <a:pt x="10209" y="7286"/>
                  </a:lnTo>
                  <a:lnTo>
                    <a:pt x="10242" y="7302"/>
                  </a:lnTo>
                  <a:lnTo>
                    <a:pt x="10277" y="7318"/>
                  </a:lnTo>
                  <a:lnTo>
                    <a:pt x="10313" y="7330"/>
                  </a:lnTo>
                  <a:lnTo>
                    <a:pt x="10351" y="7341"/>
                  </a:lnTo>
                  <a:lnTo>
                    <a:pt x="10391" y="7349"/>
                  </a:lnTo>
                  <a:lnTo>
                    <a:pt x="10433" y="7355"/>
                  </a:lnTo>
                  <a:lnTo>
                    <a:pt x="10495" y="7355"/>
                  </a:lnTo>
                  <a:lnTo>
                    <a:pt x="10535" y="7353"/>
                  </a:lnTo>
                  <a:lnTo>
                    <a:pt x="10574" y="7348"/>
                  </a:lnTo>
                  <a:lnTo>
                    <a:pt x="10612" y="7340"/>
                  </a:lnTo>
                  <a:lnTo>
                    <a:pt x="10649" y="7329"/>
                  </a:lnTo>
                  <a:lnTo>
                    <a:pt x="10686" y="7315"/>
                  </a:lnTo>
                  <a:lnTo>
                    <a:pt x="10720" y="7300"/>
                  </a:lnTo>
                  <a:lnTo>
                    <a:pt x="10754" y="7282"/>
                  </a:lnTo>
                  <a:lnTo>
                    <a:pt x="10786" y="7262"/>
                  </a:lnTo>
                  <a:lnTo>
                    <a:pt x="10817" y="7240"/>
                  </a:lnTo>
                  <a:lnTo>
                    <a:pt x="10847" y="7218"/>
                  </a:lnTo>
                  <a:lnTo>
                    <a:pt x="10876" y="7193"/>
                  </a:lnTo>
                  <a:lnTo>
                    <a:pt x="10903" y="7167"/>
                  </a:lnTo>
                  <a:lnTo>
                    <a:pt x="10929" y="7140"/>
                  </a:lnTo>
                  <a:lnTo>
                    <a:pt x="10955" y="7114"/>
                  </a:lnTo>
                  <a:lnTo>
                    <a:pt x="10979" y="7086"/>
                  </a:lnTo>
                  <a:lnTo>
                    <a:pt x="11001" y="7059"/>
                  </a:lnTo>
                  <a:lnTo>
                    <a:pt x="11022" y="7031"/>
                  </a:lnTo>
                  <a:lnTo>
                    <a:pt x="11043" y="7003"/>
                  </a:lnTo>
                  <a:lnTo>
                    <a:pt x="11061" y="6977"/>
                  </a:lnTo>
                  <a:lnTo>
                    <a:pt x="11078" y="6950"/>
                  </a:lnTo>
                  <a:lnTo>
                    <a:pt x="11094" y="6924"/>
                  </a:lnTo>
                  <a:lnTo>
                    <a:pt x="11109" y="6899"/>
                  </a:lnTo>
                  <a:lnTo>
                    <a:pt x="11122" y="6877"/>
                  </a:lnTo>
                  <a:lnTo>
                    <a:pt x="11135" y="6855"/>
                  </a:lnTo>
                  <a:lnTo>
                    <a:pt x="11145" y="6835"/>
                  </a:lnTo>
                  <a:lnTo>
                    <a:pt x="11154" y="6817"/>
                  </a:lnTo>
                  <a:lnTo>
                    <a:pt x="11162" y="6801"/>
                  </a:lnTo>
                  <a:lnTo>
                    <a:pt x="11169" y="6788"/>
                  </a:lnTo>
                  <a:lnTo>
                    <a:pt x="11174" y="6777"/>
                  </a:lnTo>
                  <a:lnTo>
                    <a:pt x="11177" y="6769"/>
                  </a:lnTo>
                  <a:lnTo>
                    <a:pt x="11179" y="6764"/>
                  </a:lnTo>
                  <a:lnTo>
                    <a:pt x="11180" y="6762"/>
                  </a:lnTo>
                  <a:lnTo>
                    <a:pt x="11336" y="6793"/>
                  </a:lnTo>
                  <a:lnTo>
                    <a:pt x="11336" y="6794"/>
                  </a:lnTo>
                  <a:lnTo>
                    <a:pt x="11335" y="6796"/>
                  </a:lnTo>
                  <a:lnTo>
                    <a:pt x="11334" y="6799"/>
                  </a:lnTo>
                  <a:lnTo>
                    <a:pt x="11333" y="6804"/>
                  </a:lnTo>
                  <a:lnTo>
                    <a:pt x="11332" y="6810"/>
                  </a:lnTo>
                  <a:lnTo>
                    <a:pt x="11330" y="6816"/>
                  </a:lnTo>
                  <a:lnTo>
                    <a:pt x="11327" y="6824"/>
                  </a:lnTo>
                  <a:lnTo>
                    <a:pt x="11324" y="6833"/>
                  </a:lnTo>
                  <a:lnTo>
                    <a:pt x="11317" y="6855"/>
                  </a:lnTo>
                  <a:lnTo>
                    <a:pt x="11308" y="6880"/>
                  </a:lnTo>
                  <a:lnTo>
                    <a:pt x="11298" y="6908"/>
                  </a:lnTo>
                  <a:lnTo>
                    <a:pt x="11286" y="6939"/>
                  </a:lnTo>
                  <a:lnTo>
                    <a:pt x="11272" y="6973"/>
                  </a:lnTo>
                  <a:lnTo>
                    <a:pt x="11256" y="7011"/>
                  </a:lnTo>
                  <a:lnTo>
                    <a:pt x="11239" y="7049"/>
                  </a:lnTo>
                  <a:lnTo>
                    <a:pt x="11219" y="7089"/>
                  </a:lnTo>
                  <a:lnTo>
                    <a:pt x="11198" y="7131"/>
                  </a:lnTo>
                  <a:lnTo>
                    <a:pt x="11175" y="7173"/>
                  </a:lnTo>
                  <a:lnTo>
                    <a:pt x="11149" y="7218"/>
                  </a:lnTo>
                  <a:lnTo>
                    <a:pt x="11122" y="7261"/>
                  </a:lnTo>
                  <a:lnTo>
                    <a:pt x="11092" y="7305"/>
                  </a:lnTo>
                  <a:lnTo>
                    <a:pt x="11061" y="7348"/>
                  </a:lnTo>
                  <a:lnTo>
                    <a:pt x="11027" y="7391"/>
                  </a:lnTo>
                  <a:lnTo>
                    <a:pt x="10991" y="7433"/>
                  </a:lnTo>
                  <a:lnTo>
                    <a:pt x="10953" y="7473"/>
                  </a:lnTo>
                  <a:lnTo>
                    <a:pt x="10912" y="7511"/>
                  </a:lnTo>
                  <a:lnTo>
                    <a:pt x="10869" y="7548"/>
                  </a:lnTo>
                  <a:lnTo>
                    <a:pt x="10824" y="7582"/>
                  </a:lnTo>
                  <a:lnTo>
                    <a:pt x="10776" y="7614"/>
                  </a:lnTo>
                  <a:lnTo>
                    <a:pt x="10726" y="7642"/>
                  </a:lnTo>
                  <a:lnTo>
                    <a:pt x="10673" y="7667"/>
                  </a:lnTo>
                  <a:lnTo>
                    <a:pt x="10617" y="7688"/>
                  </a:lnTo>
                  <a:lnTo>
                    <a:pt x="10590" y="7698"/>
                  </a:lnTo>
                  <a:lnTo>
                    <a:pt x="10560" y="7706"/>
                  </a:lnTo>
                  <a:lnTo>
                    <a:pt x="10530" y="7712"/>
                  </a:lnTo>
                  <a:lnTo>
                    <a:pt x="10500" y="7718"/>
                  </a:lnTo>
                  <a:lnTo>
                    <a:pt x="10469" y="7722"/>
                  </a:lnTo>
                  <a:lnTo>
                    <a:pt x="10437" y="7725"/>
                  </a:lnTo>
                  <a:lnTo>
                    <a:pt x="10404" y="7727"/>
                  </a:lnTo>
                  <a:lnTo>
                    <a:pt x="10371" y="7729"/>
                  </a:lnTo>
                  <a:lnTo>
                    <a:pt x="10324" y="7727"/>
                  </a:lnTo>
                  <a:lnTo>
                    <a:pt x="10277" y="7722"/>
                  </a:lnTo>
                  <a:lnTo>
                    <a:pt x="10230" y="7715"/>
                  </a:lnTo>
                  <a:lnTo>
                    <a:pt x="10184" y="7705"/>
                  </a:lnTo>
                  <a:lnTo>
                    <a:pt x="10136" y="7692"/>
                  </a:lnTo>
                  <a:lnTo>
                    <a:pt x="10090" y="7676"/>
                  </a:lnTo>
                  <a:lnTo>
                    <a:pt x="10042" y="7656"/>
                  </a:lnTo>
                  <a:lnTo>
                    <a:pt x="9996" y="7635"/>
                  </a:lnTo>
                  <a:lnTo>
                    <a:pt x="9943" y="7610"/>
                  </a:lnTo>
                  <a:lnTo>
                    <a:pt x="9889" y="7581"/>
                  </a:lnTo>
                  <a:lnTo>
                    <a:pt x="9833" y="7549"/>
                  </a:lnTo>
                  <a:lnTo>
                    <a:pt x="9778" y="7515"/>
                  </a:lnTo>
                  <a:lnTo>
                    <a:pt x="9721" y="7478"/>
                  </a:lnTo>
                  <a:lnTo>
                    <a:pt x="9666" y="7439"/>
                  </a:lnTo>
                  <a:lnTo>
                    <a:pt x="9611" y="7398"/>
                  </a:lnTo>
                  <a:lnTo>
                    <a:pt x="9556" y="7355"/>
                  </a:lnTo>
                  <a:lnTo>
                    <a:pt x="9503" y="7310"/>
                  </a:lnTo>
                  <a:lnTo>
                    <a:pt x="9450" y="7264"/>
                  </a:lnTo>
                  <a:lnTo>
                    <a:pt x="9400" y="7218"/>
                  </a:lnTo>
                  <a:lnTo>
                    <a:pt x="9352" y="7170"/>
                  </a:lnTo>
                  <a:lnTo>
                    <a:pt x="9305" y="7123"/>
                  </a:lnTo>
                  <a:lnTo>
                    <a:pt x="9263" y="7075"/>
                  </a:lnTo>
                  <a:lnTo>
                    <a:pt x="9223" y="7028"/>
                  </a:lnTo>
                  <a:lnTo>
                    <a:pt x="9186" y="6981"/>
                  </a:lnTo>
                  <a:lnTo>
                    <a:pt x="9136" y="6968"/>
                  </a:lnTo>
                  <a:lnTo>
                    <a:pt x="9086" y="6953"/>
                  </a:lnTo>
                  <a:lnTo>
                    <a:pt x="9038" y="6936"/>
                  </a:lnTo>
                  <a:lnTo>
                    <a:pt x="8989" y="6918"/>
                  </a:lnTo>
                  <a:lnTo>
                    <a:pt x="8941" y="6898"/>
                  </a:lnTo>
                  <a:lnTo>
                    <a:pt x="8894" y="6877"/>
                  </a:lnTo>
                  <a:lnTo>
                    <a:pt x="8847" y="6854"/>
                  </a:lnTo>
                  <a:lnTo>
                    <a:pt x="8802" y="6830"/>
                  </a:lnTo>
                  <a:lnTo>
                    <a:pt x="8756" y="6807"/>
                  </a:lnTo>
                  <a:lnTo>
                    <a:pt x="8713" y="6781"/>
                  </a:lnTo>
                  <a:lnTo>
                    <a:pt x="8669" y="6755"/>
                  </a:lnTo>
                  <a:lnTo>
                    <a:pt x="8627" y="6728"/>
                  </a:lnTo>
                  <a:lnTo>
                    <a:pt x="8587" y="6703"/>
                  </a:lnTo>
                  <a:lnTo>
                    <a:pt x="8548" y="6676"/>
                  </a:lnTo>
                  <a:lnTo>
                    <a:pt x="8509" y="6649"/>
                  </a:lnTo>
                  <a:lnTo>
                    <a:pt x="8473" y="6622"/>
                  </a:lnTo>
                  <a:lnTo>
                    <a:pt x="8438" y="6596"/>
                  </a:lnTo>
                  <a:lnTo>
                    <a:pt x="8404" y="6571"/>
                  </a:lnTo>
                  <a:lnTo>
                    <a:pt x="8373" y="6546"/>
                  </a:lnTo>
                  <a:lnTo>
                    <a:pt x="8343" y="6522"/>
                  </a:lnTo>
                  <a:lnTo>
                    <a:pt x="8315" y="6499"/>
                  </a:lnTo>
                  <a:lnTo>
                    <a:pt x="8290" y="6477"/>
                  </a:lnTo>
                  <a:lnTo>
                    <a:pt x="8266" y="6456"/>
                  </a:lnTo>
                  <a:lnTo>
                    <a:pt x="8244" y="6438"/>
                  </a:lnTo>
                  <a:lnTo>
                    <a:pt x="8225" y="6420"/>
                  </a:lnTo>
                  <a:lnTo>
                    <a:pt x="8207" y="6404"/>
                  </a:lnTo>
                  <a:lnTo>
                    <a:pt x="8193" y="6390"/>
                  </a:lnTo>
                  <a:lnTo>
                    <a:pt x="8180" y="6379"/>
                  </a:lnTo>
                  <a:lnTo>
                    <a:pt x="8170" y="6370"/>
                  </a:lnTo>
                  <a:lnTo>
                    <a:pt x="8164" y="6363"/>
                  </a:lnTo>
                  <a:lnTo>
                    <a:pt x="8158" y="6359"/>
                  </a:lnTo>
                  <a:lnTo>
                    <a:pt x="8157" y="6358"/>
                  </a:lnTo>
                  <a:lnTo>
                    <a:pt x="8157" y="6360"/>
                  </a:lnTo>
                  <a:lnTo>
                    <a:pt x="8159" y="6365"/>
                  </a:lnTo>
                  <a:lnTo>
                    <a:pt x="8162" y="6374"/>
                  </a:lnTo>
                  <a:lnTo>
                    <a:pt x="8166" y="6385"/>
                  </a:lnTo>
                  <a:lnTo>
                    <a:pt x="8171" y="6401"/>
                  </a:lnTo>
                  <a:lnTo>
                    <a:pt x="8177" y="6420"/>
                  </a:lnTo>
                  <a:lnTo>
                    <a:pt x="8185" y="6442"/>
                  </a:lnTo>
                  <a:lnTo>
                    <a:pt x="8197" y="6467"/>
                  </a:lnTo>
                  <a:lnTo>
                    <a:pt x="8209" y="6495"/>
                  </a:lnTo>
                  <a:lnTo>
                    <a:pt x="8225" y="6524"/>
                  </a:lnTo>
                  <a:lnTo>
                    <a:pt x="8242" y="6558"/>
                  </a:lnTo>
                  <a:lnTo>
                    <a:pt x="8263" y="6594"/>
                  </a:lnTo>
                  <a:lnTo>
                    <a:pt x="8285" y="6633"/>
                  </a:lnTo>
                  <a:lnTo>
                    <a:pt x="8312" y="6674"/>
                  </a:lnTo>
                  <a:lnTo>
                    <a:pt x="8342" y="6717"/>
                  </a:lnTo>
                  <a:lnTo>
                    <a:pt x="8375" y="6762"/>
                  </a:lnTo>
                  <a:lnTo>
                    <a:pt x="8424" y="6820"/>
                  </a:lnTo>
                  <a:lnTo>
                    <a:pt x="8473" y="6876"/>
                  </a:lnTo>
                  <a:lnTo>
                    <a:pt x="8526" y="6930"/>
                  </a:lnTo>
                  <a:lnTo>
                    <a:pt x="8579" y="6982"/>
                  </a:lnTo>
                  <a:lnTo>
                    <a:pt x="8630" y="7031"/>
                  </a:lnTo>
                  <a:lnTo>
                    <a:pt x="8682" y="7078"/>
                  </a:lnTo>
                  <a:lnTo>
                    <a:pt x="8732" y="7121"/>
                  </a:lnTo>
                  <a:lnTo>
                    <a:pt x="8781" y="7160"/>
                  </a:lnTo>
                  <a:lnTo>
                    <a:pt x="8826" y="7196"/>
                  </a:lnTo>
                  <a:lnTo>
                    <a:pt x="8847" y="7212"/>
                  </a:lnTo>
                  <a:lnTo>
                    <a:pt x="8868" y="7228"/>
                  </a:lnTo>
                  <a:lnTo>
                    <a:pt x="8886" y="7243"/>
                  </a:lnTo>
                  <a:lnTo>
                    <a:pt x="8905" y="7257"/>
                  </a:lnTo>
                  <a:lnTo>
                    <a:pt x="8921" y="7269"/>
                  </a:lnTo>
                  <a:lnTo>
                    <a:pt x="8937" y="7279"/>
                  </a:lnTo>
                  <a:lnTo>
                    <a:pt x="8950" y="7290"/>
                  </a:lnTo>
                  <a:lnTo>
                    <a:pt x="8963" y="7299"/>
                  </a:lnTo>
                  <a:lnTo>
                    <a:pt x="8973" y="7306"/>
                  </a:lnTo>
                  <a:lnTo>
                    <a:pt x="8982" y="7312"/>
                  </a:lnTo>
                  <a:lnTo>
                    <a:pt x="8989" y="7318"/>
                  </a:lnTo>
                  <a:lnTo>
                    <a:pt x="8995" y="7321"/>
                  </a:lnTo>
                  <a:lnTo>
                    <a:pt x="8998" y="7323"/>
                  </a:lnTo>
                  <a:lnTo>
                    <a:pt x="8999" y="7324"/>
                  </a:lnTo>
                  <a:lnTo>
                    <a:pt x="8999" y="7325"/>
                  </a:lnTo>
                  <a:lnTo>
                    <a:pt x="8997" y="7329"/>
                  </a:lnTo>
                  <a:lnTo>
                    <a:pt x="8995" y="7334"/>
                  </a:lnTo>
                  <a:lnTo>
                    <a:pt x="8992" y="7342"/>
                  </a:lnTo>
                  <a:lnTo>
                    <a:pt x="8987" y="7353"/>
                  </a:lnTo>
                  <a:lnTo>
                    <a:pt x="8983" y="7365"/>
                  </a:lnTo>
                  <a:lnTo>
                    <a:pt x="8978" y="7379"/>
                  </a:lnTo>
                  <a:lnTo>
                    <a:pt x="8971" y="7396"/>
                  </a:lnTo>
                  <a:lnTo>
                    <a:pt x="8965" y="7413"/>
                  </a:lnTo>
                  <a:lnTo>
                    <a:pt x="8956" y="7434"/>
                  </a:lnTo>
                  <a:lnTo>
                    <a:pt x="8948" y="7456"/>
                  </a:lnTo>
                  <a:lnTo>
                    <a:pt x="8939" y="7479"/>
                  </a:lnTo>
                  <a:lnTo>
                    <a:pt x="8930" y="7504"/>
                  </a:lnTo>
                  <a:lnTo>
                    <a:pt x="8918" y="7531"/>
                  </a:lnTo>
                  <a:lnTo>
                    <a:pt x="8908" y="7559"/>
                  </a:lnTo>
                  <a:lnTo>
                    <a:pt x="8896" y="7588"/>
                  </a:lnTo>
                  <a:lnTo>
                    <a:pt x="8884" y="7619"/>
                  </a:lnTo>
                  <a:lnTo>
                    <a:pt x="8871" y="7652"/>
                  </a:lnTo>
                  <a:lnTo>
                    <a:pt x="8857" y="7685"/>
                  </a:lnTo>
                  <a:lnTo>
                    <a:pt x="8844" y="7720"/>
                  </a:lnTo>
                  <a:lnTo>
                    <a:pt x="8829" y="7756"/>
                  </a:lnTo>
                  <a:lnTo>
                    <a:pt x="8815" y="7792"/>
                  </a:lnTo>
                  <a:lnTo>
                    <a:pt x="8783" y="7870"/>
                  </a:lnTo>
                  <a:lnTo>
                    <a:pt x="8751" y="7949"/>
                  </a:lnTo>
                  <a:lnTo>
                    <a:pt x="8717" y="8032"/>
                  </a:lnTo>
                  <a:lnTo>
                    <a:pt x="8681" y="8117"/>
                  </a:lnTo>
                  <a:lnTo>
                    <a:pt x="8645" y="8204"/>
                  </a:lnTo>
                  <a:lnTo>
                    <a:pt x="8606" y="8292"/>
                  </a:lnTo>
                  <a:lnTo>
                    <a:pt x="8568" y="8381"/>
                  </a:lnTo>
                  <a:lnTo>
                    <a:pt x="8489" y="8559"/>
                  </a:lnTo>
                  <a:lnTo>
                    <a:pt x="8449" y="8647"/>
                  </a:lnTo>
                  <a:lnTo>
                    <a:pt x="8408" y="8734"/>
                  </a:lnTo>
                  <a:lnTo>
                    <a:pt x="8368" y="8818"/>
                  </a:lnTo>
                  <a:lnTo>
                    <a:pt x="8328" y="8901"/>
                  </a:lnTo>
                  <a:lnTo>
                    <a:pt x="8289" y="8981"/>
                  </a:lnTo>
                  <a:lnTo>
                    <a:pt x="8249" y="9057"/>
                  </a:lnTo>
                  <a:lnTo>
                    <a:pt x="8230" y="9093"/>
                  </a:lnTo>
                  <a:lnTo>
                    <a:pt x="8210" y="9129"/>
                  </a:lnTo>
                  <a:lnTo>
                    <a:pt x="8191" y="9163"/>
                  </a:lnTo>
                  <a:lnTo>
                    <a:pt x="8173" y="9196"/>
                  </a:lnTo>
                  <a:lnTo>
                    <a:pt x="8154" y="9228"/>
                  </a:lnTo>
                  <a:lnTo>
                    <a:pt x="8136" y="9259"/>
                  </a:lnTo>
                  <a:lnTo>
                    <a:pt x="8117" y="9288"/>
                  </a:lnTo>
                  <a:lnTo>
                    <a:pt x="8100" y="9316"/>
                  </a:lnTo>
                  <a:lnTo>
                    <a:pt x="8082" y="9343"/>
                  </a:lnTo>
                  <a:lnTo>
                    <a:pt x="8066" y="9367"/>
                  </a:lnTo>
                  <a:lnTo>
                    <a:pt x="8049" y="9390"/>
                  </a:lnTo>
                  <a:lnTo>
                    <a:pt x="8032" y="9412"/>
                  </a:lnTo>
                  <a:lnTo>
                    <a:pt x="7999" y="9452"/>
                  </a:lnTo>
                  <a:lnTo>
                    <a:pt x="7966" y="9492"/>
                  </a:lnTo>
                  <a:lnTo>
                    <a:pt x="7896" y="9571"/>
                  </a:lnTo>
                  <a:lnTo>
                    <a:pt x="7822" y="9647"/>
                  </a:lnTo>
                  <a:lnTo>
                    <a:pt x="7744" y="9723"/>
                  </a:lnTo>
                  <a:lnTo>
                    <a:pt x="7664" y="9797"/>
                  </a:lnTo>
                  <a:lnTo>
                    <a:pt x="7581" y="9869"/>
                  </a:lnTo>
                  <a:lnTo>
                    <a:pt x="7497" y="9941"/>
                  </a:lnTo>
                  <a:lnTo>
                    <a:pt x="7409" y="10011"/>
                  </a:lnTo>
                  <a:lnTo>
                    <a:pt x="7321" y="10081"/>
                  </a:lnTo>
                  <a:lnTo>
                    <a:pt x="7231" y="10150"/>
                  </a:lnTo>
                  <a:lnTo>
                    <a:pt x="7051" y="10288"/>
                  </a:lnTo>
                  <a:lnTo>
                    <a:pt x="6870" y="10425"/>
                  </a:lnTo>
                  <a:lnTo>
                    <a:pt x="6781" y="10494"/>
                  </a:lnTo>
                  <a:lnTo>
                    <a:pt x="6693" y="10564"/>
                  </a:lnTo>
                  <a:lnTo>
                    <a:pt x="6658" y="10592"/>
                  </a:lnTo>
                  <a:lnTo>
                    <a:pt x="6625" y="10618"/>
                  </a:lnTo>
                  <a:lnTo>
                    <a:pt x="6593" y="10643"/>
                  </a:lnTo>
                  <a:lnTo>
                    <a:pt x="6564" y="10664"/>
                  </a:lnTo>
                  <a:lnTo>
                    <a:pt x="6534" y="10684"/>
                  </a:lnTo>
                  <a:lnTo>
                    <a:pt x="6506" y="10701"/>
                  </a:lnTo>
                  <a:lnTo>
                    <a:pt x="6478" y="10718"/>
                  </a:lnTo>
                  <a:lnTo>
                    <a:pt x="6451" y="10732"/>
                  </a:lnTo>
                  <a:lnTo>
                    <a:pt x="6425" y="10744"/>
                  </a:lnTo>
                  <a:lnTo>
                    <a:pt x="6400" y="10755"/>
                  </a:lnTo>
                  <a:lnTo>
                    <a:pt x="6376" y="10763"/>
                  </a:lnTo>
                  <a:lnTo>
                    <a:pt x="6351" y="10770"/>
                  </a:lnTo>
                  <a:lnTo>
                    <a:pt x="6327" y="10775"/>
                  </a:lnTo>
                  <a:lnTo>
                    <a:pt x="6303" y="10779"/>
                  </a:lnTo>
                  <a:lnTo>
                    <a:pt x="6281" y="10782"/>
                  </a:lnTo>
                  <a:lnTo>
                    <a:pt x="6257" y="10783"/>
                  </a:lnTo>
                  <a:lnTo>
                    <a:pt x="6239" y="10782"/>
                  </a:lnTo>
                  <a:lnTo>
                    <a:pt x="6222" y="10781"/>
                  </a:lnTo>
                  <a:lnTo>
                    <a:pt x="6204" y="10777"/>
                  </a:lnTo>
                  <a:lnTo>
                    <a:pt x="6188" y="10773"/>
                  </a:lnTo>
                  <a:lnTo>
                    <a:pt x="6170" y="10769"/>
                  </a:lnTo>
                  <a:lnTo>
                    <a:pt x="6154" y="10763"/>
                  </a:lnTo>
                  <a:lnTo>
                    <a:pt x="6136" y="10756"/>
                  </a:lnTo>
                  <a:lnTo>
                    <a:pt x="6119" y="10747"/>
                  </a:lnTo>
                  <a:lnTo>
                    <a:pt x="6101" y="10737"/>
                  </a:lnTo>
                  <a:lnTo>
                    <a:pt x="6083" y="10727"/>
                  </a:lnTo>
                  <a:lnTo>
                    <a:pt x="6066" y="10715"/>
                  </a:lnTo>
                  <a:lnTo>
                    <a:pt x="6047" y="10702"/>
                  </a:lnTo>
                  <a:lnTo>
                    <a:pt x="6029" y="10688"/>
                  </a:lnTo>
                  <a:lnTo>
                    <a:pt x="6010" y="10672"/>
                  </a:lnTo>
                  <a:lnTo>
                    <a:pt x="5992" y="10656"/>
                  </a:lnTo>
                  <a:lnTo>
                    <a:pt x="5972" y="10638"/>
                  </a:lnTo>
                  <a:lnTo>
                    <a:pt x="5951" y="10620"/>
                  </a:lnTo>
                  <a:lnTo>
                    <a:pt x="5932" y="10599"/>
                  </a:lnTo>
                  <a:lnTo>
                    <a:pt x="5910" y="10578"/>
                  </a:lnTo>
                  <a:lnTo>
                    <a:pt x="5888" y="10556"/>
                  </a:lnTo>
                  <a:lnTo>
                    <a:pt x="5867" y="10532"/>
                  </a:lnTo>
                  <a:lnTo>
                    <a:pt x="5844" y="10508"/>
                  </a:lnTo>
                  <a:lnTo>
                    <a:pt x="5820" y="10481"/>
                  </a:lnTo>
                  <a:lnTo>
                    <a:pt x="5795" y="10454"/>
                  </a:lnTo>
                  <a:lnTo>
                    <a:pt x="5771" y="10425"/>
                  </a:lnTo>
                  <a:lnTo>
                    <a:pt x="5745" y="10395"/>
                  </a:lnTo>
                  <a:lnTo>
                    <a:pt x="5718" y="10364"/>
                  </a:lnTo>
                  <a:lnTo>
                    <a:pt x="5690" y="10332"/>
                  </a:lnTo>
                  <a:lnTo>
                    <a:pt x="5662" y="10298"/>
                  </a:lnTo>
                  <a:lnTo>
                    <a:pt x="5632" y="10263"/>
                  </a:lnTo>
                  <a:lnTo>
                    <a:pt x="5602" y="10227"/>
                  </a:lnTo>
                  <a:lnTo>
                    <a:pt x="5570" y="10190"/>
                  </a:lnTo>
                  <a:lnTo>
                    <a:pt x="5570" y="10190"/>
                  </a:lnTo>
                  <a:close/>
                  <a:moveTo>
                    <a:pt x="9965" y="3553"/>
                  </a:moveTo>
                  <a:lnTo>
                    <a:pt x="10041" y="3496"/>
                  </a:lnTo>
                  <a:lnTo>
                    <a:pt x="10117" y="3444"/>
                  </a:lnTo>
                  <a:lnTo>
                    <a:pt x="10190" y="3394"/>
                  </a:lnTo>
                  <a:lnTo>
                    <a:pt x="10262" y="3348"/>
                  </a:lnTo>
                  <a:lnTo>
                    <a:pt x="10333" y="3305"/>
                  </a:lnTo>
                  <a:lnTo>
                    <a:pt x="10400" y="3267"/>
                  </a:lnTo>
                  <a:lnTo>
                    <a:pt x="10432" y="3250"/>
                  </a:lnTo>
                  <a:lnTo>
                    <a:pt x="10464" y="3233"/>
                  </a:lnTo>
                  <a:lnTo>
                    <a:pt x="10494" y="3217"/>
                  </a:lnTo>
                  <a:lnTo>
                    <a:pt x="10522" y="3201"/>
                  </a:lnTo>
                  <a:lnTo>
                    <a:pt x="10550" y="3188"/>
                  </a:lnTo>
                  <a:lnTo>
                    <a:pt x="10577" y="3175"/>
                  </a:lnTo>
                  <a:lnTo>
                    <a:pt x="10602" y="3162"/>
                  </a:lnTo>
                  <a:lnTo>
                    <a:pt x="10626" y="3151"/>
                  </a:lnTo>
                  <a:lnTo>
                    <a:pt x="10648" y="3141"/>
                  </a:lnTo>
                  <a:lnTo>
                    <a:pt x="10669" y="3130"/>
                  </a:lnTo>
                  <a:lnTo>
                    <a:pt x="10689" y="3122"/>
                  </a:lnTo>
                  <a:lnTo>
                    <a:pt x="10706" y="3114"/>
                  </a:lnTo>
                  <a:lnTo>
                    <a:pt x="10722" y="3108"/>
                  </a:lnTo>
                  <a:lnTo>
                    <a:pt x="10735" y="3102"/>
                  </a:lnTo>
                  <a:lnTo>
                    <a:pt x="10747" y="3096"/>
                  </a:lnTo>
                  <a:lnTo>
                    <a:pt x="10757" y="3092"/>
                  </a:lnTo>
                  <a:lnTo>
                    <a:pt x="10765" y="3089"/>
                  </a:lnTo>
                  <a:lnTo>
                    <a:pt x="10771" y="3087"/>
                  </a:lnTo>
                  <a:lnTo>
                    <a:pt x="10774" y="3085"/>
                  </a:lnTo>
                  <a:lnTo>
                    <a:pt x="10775" y="3085"/>
                  </a:lnTo>
                  <a:lnTo>
                    <a:pt x="10774" y="3085"/>
                  </a:lnTo>
                  <a:lnTo>
                    <a:pt x="10770" y="3085"/>
                  </a:lnTo>
                  <a:lnTo>
                    <a:pt x="10763" y="3085"/>
                  </a:lnTo>
                  <a:lnTo>
                    <a:pt x="10754" y="3086"/>
                  </a:lnTo>
                  <a:lnTo>
                    <a:pt x="10742" y="3087"/>
                  </a:lnTo>
                  <a:lnTo>
                    <a:pt x="10729" y="3088"/>
                  </a:lnTo>
                  <a:lnTo>
                    <a:pt x="10714" y="3090"/>
                  </a:lnTo>
                  <a:lnTo>
                    <a:pt x="10697" y="3093"/>
                  </a:lnTo>
                  <a:lnTo>
                    <a:pt x="10679" y="3096"/>
                  </a:lnTo>
                  <a:lnTo>
                    <a:pt x="10660" y="3101"/>
                  </a:lnTo>
                  <a:lnTo>
                    <a:pt x="10639" y="3106"/>
                  </a:lnTo>
                  <a:lnTo>
                    <a:pt x="10617" y="3112"/>
                  </a:lnTo>
                  <a:lnTo>
                    <a:pt x="10595" y="3119"/>
                  </a:lnTo>
                  <a:lnTo>
                    <a:pt x="10572" y="3127"/>
                  </a:lnTo>
                  <a:lnTo>
                    <a:pt x="10549" y="3137"/>
                  </a:lnTo>
                  <a:lnTo>
                    <a:pt x="10526" y="3148"/>
                  </a:lnTo>
                  <a:lnTo>
                    <a:pt x="10504" y="3154"/>
                  </a:lnTo>
                  <a:lnTo>
                    <a:pt x="10483" y="3159"/>
                  </a:lnTo>
                  <a:lnTo>
                    <a:pt x="10466" y="3165"/>
                  </a:lnTo>
                  <a:lnTo>
                    <a:pt x="10449" y="3171"/>
                  </a:lnTo>
                  <a:lnTo>
                    <a:pt x="10435" y="3176"/>
                  </a:lnTo>
                  <a:lnTo>
                    <a:pt x="10422" y="3181"/>
                  </a:lnTo>
                  <a:lnTo>
                    <a:pt x="10411" y="3186"/>
                  </a:lnTo>
                  <a:lnTo>
                    <a:pt x="10402" y="3190"/>
                  </a:lnTo>
                  <a:lnTo>
                    <a:pt x="10393" y="3194"/>
                  </a:lnTo>
                  <a:lnTo>
                    <a:pt x="10387" y="3198"/>
                  </a:lnTo>
                  <a:lnTo>
                    <a:pt x="10382" y="3201"/>
                  </a:lnTo>
                  <a:lnTo>
                    <a:pt x="10378" y="3205"/>
                  </a:lnTo>
                  <a:lnTo>
                    <a:pt x="10375" y="3207"/>
                  </a:lnTo>
                  <a:lnTo>
                    <a:pt x="10373" y="3209"/>
                  </a:lnTo>
                  <a:lnTo>
                    <a:pt x="10371" y="3210"/>
                  </a:lnTo>
                  <a:lnTo>
                    <a:pt x="10371" y="3208"/>
                  </a:lnTo>
                  <a:lnTo>
                    <a:pt x="10371" y="3202"/>
                  </a:lnTo>
                  <a:lnTo>
                    <a:pt x="10370" y="3194"/>
                  </a:lnTo>
                  <a:lnTo>
                    <a:pt x="10369" y="3184"/>
                  </a:lnTo>
                  <a:lnTo>
                    <a:pt x="10367" y="3170"/>
                  </a:lnTo>
                  <a:lnTo>
                    <a:pt x="10365" y="3154"/>
                  </a:lnTo>
                  <a:lnTo>
                    <a:pt x="10360" y="3136"/>
                  </a:lnTo>
                  <a:lnTo>
                    <a:pt x="10355" y="3116"/>
                  </a:lnTo>
                  <a:lnTo>
                    <a:pt x="10348" y="3095"/>
                  </a:lnTo>
                  <a:lnTo>
                    <a:pt x="10340" y="3073"/>
                  </a:lnTo>
                  <a:lnTo>
                    <a:pt x="10330" y="3050"/>
                  </a:lnTo>
                  <a:lnTo>
                    <a:pt x="10318" y="3026"/>
                  </a:lnTo>
                  <a:lnTo>
                    <a:pt x="10304" y="3002"/>
                  </a:lnTo>
                  <a:lnTo>
                    <a:pt x="10287" y="2977"/>
                  </a:lnTo>
                  <a:lnTo>
                    <a:pt x="10267" y="2953"/>
                  </a:lnTo>
                  <a:lnTo>
                    <a:pt x="10246" y="2930"/>
                  </a:lnTo>
                  <a:lnTo>
                    <a:pt x="10228" y="2907"/>
                  </a:lnTo>
                  <a:lnTo>
                    <a:pt x="10210" y="2887"/>
                  </a:lnTo>
                  <a:lnTo>
                    <a:pt x="10191" y="2869"/>
                  </a:lnTo>
                  <a:lnTo>
                    <a:pt x="10172" y="2852"/>
                  </a:lnTo>
                  <a:lnTo>
                    <a:pt x="10154" y="2838"/>
                  </a:lnTo>
                  <a:lnTo>
                    <a:pt x="10135" y="2825"/>
                  </a:lnTo>
                  <a:lnTo>
                    <a:pt x="10118" y="2814"/>
                  </a:lnTo>
                  <a:lnTo>
                    <a:pt x="10101" y="2805"/>
                  </a:lnTo>
                  <a:lnTo>
                    <a:pt x="10086" y="2797"/>
                  </a:lnTo>
                  <a:lnTo>
                    <a:pt x="10071" y="2789"/>
                  </a:lnTo>
                  <a:lnTo>
                    <a:pt x="10059" y="2784"/>
                  </a:lnTo>
                  <a:lnTo>
                    <a:pt x="10048" y="2780"/>
                  </a:lnTo>
                  <a:lnTo>
                    <a:pt x="10039" y="2777"/>
                  </a:lnTo>
                  <a:lnTo>
                    <a:pt x="10032" y="2775"/>
                  </a:lnTo>
                  <a:lnTo>
                    <a:pt x="10028" y="2773"/>
                  </a:lnTo>
                  <a:lnTo>
                    <a:pt x="10027" y="2773"/>
                  </a:lnTo>
                  <a:lnTo>
                    <a:pt x="10027" y="2772"/>
                  </a:lnTo>
                  <a:lnTo>
                    <a:pt x="10029" y="2768"/>
                  </a:lnTo>
                  <a:lnTo>
                    <a:pt x="10031" y="2765"/>
                  </a:lnTo>
                  <a:lnTo>
                    <a:pt x="10033" y="2762"/>
                  </a:lnTo>
                  <a:lnTo>
                    <a:pt x="10037" y="2758"/>
                  </a:lnTo>
                  <a:lnTo>
                    <a:pt x="10042" y="2753"/>
                  </a:lnTo>
                  <a:lnTo>
                    <a:pt x="10050" y="2749"/>
                  </a:lnTo>
                  <a:lnTo>
                    <a:pt x="10058" y="2744"/>
                  </a:lnTo>
                  <a:lnTo>
                    <a:pt x="10067" y="2739"/>
                  </a:lnTo>
                  <a:lnTo>
                    <a:pt x="10080" y="2734"/>
                  </a:lnTo>
                  <a:lnTo>
                    <a:pt x="10094" y="2729"/>
                  </a:lnTo>
                  <a:lnTo>
                    <a:pt x="10111" y="2722"/>
                  </a:lnTo>
                  <a:lnTo>
                    <a:pt x="10130" y="2717"/>
                  </a:lnTo>
                  <a:lnTo>
                    <a:pt x="10152" y="2711"/>
                  </a:lnTo>
                  <a:lnTo>
                    <a:pt x="10175" y="2705"/>
                  </a:lnTo>
                  <a:lnTo>
                    <a:pt x="10196" y="2700"/>
                  </a:lnTo>
                  <a:lnTo>
                    <a:pt x="10216" y="2694"/>
                  </a:lnTo>
                  <a:lnTo>
                    <a:pt x="10233" y="2688"/>
                  </a:lnTo>
                  <a:lnTo>
                    <a:pt x="10251" y="2683"/>
                  </a:lnTo>
                  <a:lnTo>
                    <a:pt x="10265" y="2678"/>
                  </a:lnTo>
                  <a:lnTo>
                    <a:pt x="10280" y="2673"/>
                  </a:lnTo>
                  <a:lnTo>
                    <a:pt x="10292" y="2668"/>
                  </a:lnTo>
                  <a:lnTo>
                    <a:pt x="10303" y="2664"/>
                  </a:lnTo>
                  <a:lnTo>
                    <a:pt x="10313" y="2660"/>
                  </a:lnTo>
                  <a:lnTo>
                    <a:pt x="10320" y="2657"/>
                  </a:lnTo>
                  <a:lnTo>
                    <a:pt x="10327" y="2653"/>
                  </a:lnTo>
                  <a:lnTo>
                    <a:pt x="10333" y="2651"/>
                  </a:lnTo>
                  <a:lnTo>
                    <a:pt x="10336" y="2649"/>
                  </a:lnTo>
                  <a:lnTo>
                    <a:pt x="10338" y="2648"/>
                  </a:lnTo>
                  <a:lnTo>
                    <a:pt x="10339" y="2648"/>
                  </a:lnTo>
                  <a:lnTo>
                    <a:pt x="10335" y="2648"/>
                  </a:lnTo>
                  <a:lnTo>
                    <a:pt x="10329" y="2648"/>
                  </a:lnTo>
                  <a:lnTo>
                    <a:pt x="10322" y="2648"/>
                  </a:lnTo>
                  <a:lnTo>
                    <a:pt x="10313" y="2649"/>
                  </a:lnTo>
                  <a:lnTo>
                    <a:pt x="10303" y="2649"/>
                  </a:lnTo>
                  <a:lnTo>
                    <a:pt x="10290" y="2650"/>
                  </a:lnTo>
                  <a:lnTo>
                    <a:pt x="10277" y="2651"/>
                  </a:lnTo>
                  <a:lnTo>
                    <a:pt x="10261" y="2652"/>
                  </a:lnTo>
                  <a:lnTo>
                    <a:pt x="10245" y="2653"/>
                  </a:lnTo>
                  <a:lnTo>
                    <a:pt x="10227" y="2656"/>
                  </a:lnTo>
                  <a:lnTo>
                    <a:pt x="10208" y="2659"/>
                  </a:lnTo>
                  <a:lnTo>
                    <a:pt x="10187" y="2662"/>
                  </a:lnTo>
                  <a:lnTo>
                    <a:pt x="10165" y="2665"/>
                  </a:lnTo>
                  <a:lnTo>
                    <a:pt x="10143" y="2669"/>
                  </a:lnTo>
                  <a:lnTo>
                    <a:pt x="10119" y="2674"/>
                  </a:lnTo>
                  <a:lnTo>
                    <a:pt x="10094" y="2679"/>
                  </a:lnTo>
                  <a:lnTo>
                    <a:pt x="10040" y="2693"/>
                  </a:lnTo>
                  <a:lnTo>
                    <a:pt x="9984" y="2709"/>
                  </a:lnTo>
                  <a:lnTo>
                    <a:pt x="9924" y="2730"/>
                  </a:lnTo>
                  <a:lnTo>
                    <a:pt x="9893" y="2741"/>
                  </a:lnTo>
                  <a:lnTo>
                    <a:pt x="9862" y="2754"/>
                  </a:lnTo>
                  <a:lnTo>
                    <a:pt x="9829" y="2768"/>
                  </a:lnTo>
                  <a:lnTo>
                    <a:pt x="9797" y="2782"/>
                  </a:lnTo>
                  <a:lnTo>
                    <a:pt x="9763" y="2799"/>
                  </a:lnTo>
                  <a:lnTo>
                    <a:pt x="9730" y="2816"/>
                  </a:lnTo>
                  <a:lnTo>
                    <a:pt x="9696" y="2835"/>
                  </a:lnTo>
                  <a:lnTo>
                    <a:pt x="9660" y="2854"/>
                  </a:lnTo>
                  <a:lnTo>
                    <a:pt x="9626" y="2876"/>
                  </a:lnTo>
                  <a:lnTo>
                    <a:pt x="9591" y="2899"/>
                  </a:lnTo>
                  <a:lnTo>
                    <a:pt x="9557" y="2920"/>
                  </a:lnTo>
                  <a:lnTo>
                    <a:pt x="9523" y="2942"/>
                  </a:lnTo>
                  <a:lnTo>
                    <a:pt x="9490" y="2966"/>
                  </a:lnTo>
                  <a:lnTo>
                    <a:pt x="9458" y="2990"/>
                  </a:lnTo>
                  <a:lnTo>
                    <a:pt x="9398" y="3043"/>
                  </a:lnTo>
                  <a:lnTo>
                    <a:pt x="9341" y="3097"/>
                  </a:lnTo>
                  <a:lnTo>
                    <a:pt x="9288" y="3154"/>
                  </a:lnTo>
                  <a:lnTo>
                    <a:pt x="9263" y="3182"/>
                  </a:lnTo>
                  <a:lnTo>
                    <a:pt x="9239" y="3211"/>
                  </a:lnTo>
                  <a:lnTo>
                    <a:pt x="9217" y="3240"/>
                  </a:lnTo>
                  <a:lnTo>
                    <a:pt x="9195" y="3267"/>
                  </a:lnTo>
                  <a:lnTo>
                    <a:pt x="9174" y="3295"/>
                  </a:lnTo>
                  <a:lnTo>
                    <a:pt x="9155" y="3323"/>
                  </a:lnTo>
                  <a:lnTo>
                    <a:pt x="9136" y="3350"/>
                  </a:lnTo>
                  <a:lnTo>
                    <a:pt x="9120" y="3376"/>
                  </a:lnTo>
                  <a:lnTo>
                    <a:pt x="9103" y="3400"/>
                  </a:lnTo>
                  <a:lnTo>
                    <a:pt x="9088" y="3424"/>
                  </a:lnTo>
                  <a:lnTo>
                    <a:pt x="9074" y="3447"/>
                  </a:lnTo>
                  <a:lnTo>
                    <a:pt x="9061" y="3468"/>
                  </a:lnTo>
                  <a:lnTo>
                    <a:pt x="9049" y="3489"/>
                  </a:lnTo>
                  <a:lnTo>
                    <a:pt x="9039" y="3507"/>
                  </a:lnTo>
                  <a:lnTo>
                    <a:pt x="9030" y="3524"/>
                  </a:lnTo>
                  <a:lnTo>
                    <a:pt x="9021" y="3539"/>
                  </a:lnTo>
                  <a:lnTo>
                    <a:pt x="9014" y="3552"/>
                  </a:lnTo>
                  <a:lnTo>
                    <a:pt x="9009" y="3563"/>
                  </a:lnTo>
                  <a:lnTo>
                    <a:pt x="9005" y="3572"/>
                  </a:lnTo>
                  <a:lnTo>
                    <a:pt x="9002" y="3578"/>
                  </a:lnTo>
                  <a:lnTo>
                    <a:pt x="9000" y="3583"/>
                  </a:lnTo>
                  <a:lnTo>
                    <a:pt x="8999" y="3584"/>
                  </a:lnTo>
                  <a:lnTo>
                    <a:pt x="9000" y="3583"/>
                  </a:lnTo>
                  <a:lnTo>
                    <a:pt x="9004" y="3578"/>
                  </a:lnTo>
                  <a:lnTo>
                    <a:pt x="9011" y="3571"/>
                  </a:lnTo>
                  <a:lnTo>
                    <a:pt x="9019" y="3563"/>
                  </a:lnTo>
                  <a:lnTo>
                    <a:pt x="9030" y="3553"/>
                  </a:lnTo>
                  <a:lnTo>
                    <a:pt x="9041" y="3541"/>
                  </a:lnTo>
                  <a:lnTo>
                    <a:pt x="9054" y="3528"/>
                  </a:lnTo>
                  <a:lnTo>
                    <a:pt x="9069" y="3514"/>
                  </a:lnTo>
                  <a:lnTo>
                    <a:pt x="9099" y="3484"/>
                  </a:lnTo>
                  <a:lnTo>
                    <a:pt x="9130" y="3453"/>
                  </a:lnTo>
                  <a:lnTo>
                    <a:pt x="9160" y="3423"/>
                  </a:lnTo>
                  <a:lnTo>
                    <a:pt x="9173" y="3410"/>
                  </a:lnTo>
                  <a:lnTo>
                    <a:pt x="9186" y="3397"/>
                  </a:lnTo>
                  <a:lnTo>
                    <a:pt x="9209" y="3376"/>
                  </a:lnTo>
                  <a:lnTo>
                    <a:pt x="9232" y="3356"/>
                  </a:lnTo>
                  <a:lnTo>
                    <a:pt x="9253" y="3339"/>
                  </a:lnTo>
                  <a:lnTo>
                    <a:pt x="9271" y="3327"/>
                  </a:lnTo>
                  <a:lnTo>
                    <a:pt x="9288" y="3317"/>
                  </a:lnTo>
                  <a:lnTo>
                    <a:pt x="9294" y="3313"/>
                  </a:lnTo>
                  <a:lnTo>
                    <a:pt x="9300" y="3310"/>
                  </a:lnTo>
                  <a:lnTo>
                    <a:pt x="9304" y="3307"/>
                  </a:lnTo>
                  <a:lnTo>
                    <a:pt x="9307" y="3304"/>
                  </a:lnTo>
                  <a:lnTo>
                    <a:pt x="9309" y="3303"/>
                  </a:lnTo>
                  <a:lnTo>
                    <a:pt x="9311" y="3303"/>
                  </a:lnTo>
                  <a:lnTo>
                    <a:pt x="9311" y="3310"/>
                  </a:lnTo>
                  <a:lnTo>
                    <a:pt x="9312" y="3318"/>
                  </a:lnTo>
                  <a:lnTo>
                    <a:pt x="9314" y="3327"/>
                  </a:lnTo>
                  <a:lnTo>
                    <a:pt x="9317" y="3337"/>
                  </a:lnTo>
                  <a:lnTo>
                    <a:pt x="9325" y="3360"/>
                  </a:lnTo>
                  <a:lnTo>
                    <a:pt x="9331" y="3372"/>
                  </a:lnTo>
                  <a:lnTo>
                    <a:pt x="9337" y="3385"/>
                  </a:lnTo>
                  <a:lnTo>
                    <a:pt x="9346" y="3398"/>
                  </a:lnTo>
                  <a:lnTo>
                    <a:pt x="9355" y="3412"/>
                  </a:lnTo>
                  <a:lnTo>
                    <a:pt x="9365" y="3426"/>
                  </a:lnTo>
                  <a:lnTo>
                    <a:pt x="9377" y="3439"/>
                  </a:lnTo>
                  <a:lnTo>
                    <a:pt x="9389" y="3453"/>
                  </a:lnTo>
                  <a:lnTo>
                    <a:pt x="9403" y="3465"/>
                  </a:lnTo>
                  <a:lnTo>
                    <a:pt x="9419" y="3478"/>
                  </a:lnTo>
                  <a:lnTo>
                    <a:pt x="9435" y="3490"/>
                  </a:lnTo>
                  <a:lnTo>
                    <a:pt x="9458" y="3513"/>
                  </a:lnTo>
                  <a:lnTo>
                    <a:pt x="9481" y="3532"/>
                  </a:lnTo>
                  <a:lnTo>
                    <a:pt x="9501" y="3551"/>
                  </a:lnTo>
                  <a:lnTo>
                    <a:pt x="9522" y="3567"/>
                  </a:lnTo>
                  <a:lnTo>
                    <a:pt x="9542" y="3582"/>
                  </a:lnTo>
                  <a:lnTo>
                    <a:pt x="9559" y="3594"/>
                  </a:lnTo>
                  <a:lnTo>
                    <a:pt x="9576" y="3605"/>
                  </a:lnTo>
                  <a:lnTo>
                    <a:pt x="9591" y="3615"/>
                  </a:lnTo>
                  <a:lnTo>
                    <a:pt x="9605" y="3623"/>
                  </a:lnTo>
                  <a:lnTo>
                    <a:pt x="9617" y="3630"/>
                  </a:lnTo>
                  <a:lnTo>
                    <a:pt x="9627" y="3635"/>
                  </a:lnTo>
                  <a:lnTo>
                    <a:pt x="9637" y="3639"/>
                  </a:lnTo>
                  <a:lnTo>
                    <a:pt x="9644" y="3642"/>
                  </a:lnTo>
                  <a:lnTo>
                    <a:pt x="9649" y="3644"/>
                  </a:lnTo>
                  <a:lnTo>
                    <a:pt x="9652" y="3646"/>
                  </a:lnTo>
                  <a:lnTo>
                    <a:pt x="9653" y="3646"/>
                  </a:lnTo>
                  <a:lnTo>
                    <a:pt x="9652" y="3647"/>
                  </a:lnTo>
                  <a:lnTo>
                    <a:pt x="9649" y="3651"/>
                  </a:lnTo>
                  <a:lnTo>
                    <a:pt x="9645" y="3656"/>
                  </a:lnTo>
                  <a:lnTo>
                    <a:pt x="9638" y="3663"/>
                  </a:lnTo>
                  <a:lnTo>
                    <a:pt x="9631" y="3671"/>
                  </a:lnTo>
                  <a:lnTo>
                    <a:pt x="9622" y="3680"/>
                  </a:lnTo>
                  <a:lnTo>
                    <a:pt x="9613" y="3692"/>
                  </a:lnTo>
                  <a:lnTo>
                    <a:pt x="9603" y="3704"/>
                  </a:lnTo>
                  <a:lnTo>
                    <a:pt x="9592" y="3719"/>
                  </a:lnTo>
                  <a:lnTo>
                    <a:pt x="9582" y="3733"/>
                  </a:lnTo>
                  <a:lnTo>
                    <a:pt x="9561" y="3764"/>
                  </a:lnTo>
                  <a:lnTo>
                    <a:pt x="9543" y="3798"/>
                  </a:lnTo>
                  <a:lnTo>
                    <a:pt x="9535" y="3815"/>
                  </a:lnTo>
                  <a:lnTo>
                    <a:pt x="9528" y="3833"/>
                  </a:lnTo>
                  <a:lnTo>
                    <a:pt x="9507" y="3869"/>
                  </a:lnTo>
                  <a:lnTo>
                    <a:pt x="9488" y="3907"/>
                  </a:lnTo>
                  <a:lnTo>
                    <a:pt x="9472" y="3943"/>
                  </a:lnTo>
                  <a:lnTo>
                    <a:pt x="9465" y="3961"/>
                  </a:lnTo>
                  <a:lnTo>
                    <a:pt x="9459" y="3977"/>
                  </a:lnTo>
                  <a:lnTo>
                    <a:pt x="9453" y="3993"/>
                  </a:lnTo>
                  <a:lnTo>
                    <a:pt x="9449" y="4007"/>
                  </a:lnTo>
                  <a:lnTo>
                    <a:pt x="9445" y="4019"/>
                  </a:lnTo>
                  <a:lnTo>
                    <a:pt x="9442" y="4031"/>
                  </a:lnTo>
                  <a:lnTo>
                    <a:pt x="9439" y="4039"/>
                  </a:lnTo>
                  <a:lnTo>
                    <a:pt x="9436" y="4046"/>
                  </a:lnTo>
                  <a:lnTo>
                    <a:pt x="9435" y="4050"/>
                  </a:lnTo>
                  <a:lnTo>
                    <a:pt x="9435" y="4051"/>
                  </a:lnTo>
                  <a:lnTo>
                    <a:pt x="9436" y="4050"/>
                  </a:lnTo>
                  <a:lnTo>
                    <a:pt x="9439" y="4048"/>
                  </a:lnTo>
                  <a:lnTo>
                    <a:pt x="9442" y="4044"/>
                  </a:lnTo>
                  <a:lnTo>
                    <a:pt x="9447" y="4039"/>
                  </a:lnTo>
                  <a:lnTo>
                    <a:pt x="9453" y="4032"/>
                  </a:lnTo>
                  <a:lnTo>
                    <a:pt x="9460" y="4024"/>
                  </a:lnTo>
                  <a:lnTo>
                    <a:pt x="9468" y="4014"/>
                  </a:lnTo>
                  <a:lnTo>
                    <a:pt x="9479" y="4004"/>
                  </a:lnTo>
                  <a:lnTo>
                    <a:pt x="9490" y="3993"/>
                  </a:lnTo>
                  <a:lnTo>
                    <a:pt x="9501" y="3979"/>
                  </a:lnTo>
                  <a:lnTo>
                    <a:pt x="9515" y="3966"/>
                  </a:lnTo>
                  <a:lnTo>
                    <a:pt x="9529" y="3951"/>
                  </a:lnTo>
                  <a:lnTo>
                    <a:pt x="9560" y="3919"/>
                  </a:lnTo>
                  <a:lnTo>
                    <a:pt x="9595" y="3884"/>
                  </a:lnTo>
                  <a:lnTo>
                    <a:pt x="9633" y="3846"/>
                  </a:lnTo>
                  <a:lnTo>
                    <a:pt x="9674" y="3806"/>
                  </a:lnTo>
                  <a:lnTo>
                    <a:pt x="9718" y="3765"/>
                  </a:lnTo>
                  <a:lnTo>
                    <a:pt x="9764" y="3723"/>
                  </a:lnTo>
                  <a:lnTo>
                    <a:pt x="9812" y="3679"/>
                  </a:lnTo>
                  <a:lnTo>
                    <a:pt x="9862" y="3637"/>
                  </a:lnTo>
                  <a:lnTo>
                    <a:pt x="9912" y="3594"/>
                  </a:lnTo>
                  <a:lnTo>
                    <a:pt x="9965" y="3553"/>
                  </a:lnTo>
                  <a:lnTo>
                    <a:pt x="9965" y="3553"/>
                  </a:lnTo>
                  <a:close/>
                  <a:moveTo>
                    <a:pt x="5828" y="2799"/>
                  </a:moveTo>
                  <a:lnTo>
                    <a:pt x="5843" y="2776"/>
                  </a:lnTo>
                  <a:lnTo>
                    <a:pt x="5857" y="2754"/>
                  </a:lnTo>
                  <a:lnTo>
                    <a:pt x="5871" y="2734"/>
                  </a:lnTo>
                  <a:lnTo>
                    <a:pt x="5884" y="2714"/>
                  </a:lnTo>
                  <a:lnTo>
                    <a:pt x="5909" y="2678"/>
                  </a:lnTo>
                  <a:lnTo>
                    <a:pt x="5933" y="2645"/>
                  </a:lnTo>
                  <a:lnTo>
                    <a:pt x="5955" y="2616"/>
                  </a:lnTo>
                  <a:lnTo>
                    <a:pt x="5976" y="2592"/>
                  </a:lnTo>
                  <a:lnTo>
                    <a:pt x="5995" y="2569"/>
                  </a:lnTo>
                  <a:lnTo>
                    <a:pt x="6011" y="2550"/>
                  </a:lnTo>
                  <a:lnTo>
                    <a:pt x="6027" y="2534"/>
                  </a:lnTo>
                  <a:lnTo>
                    <a:pt x="6040" y="2521"/>
                  </a:lnTo>
                  <a:lnTo>
                    <a:pt x="6051" y="2510"/>
                  </a:lnTo>
                  <a:lnTo>
                    <a:pt x="6061" y="2501"/>
                  </a:lnTo>
                  <a:lnTo>
                    <a:pt x="6068" y="2495"/>
                  </a:lnTo>
                  <a:lnTo>
                    <a:pt x="6073" y="2491"/>
                  </a:lnTo>
                  <a:lnTo>
                    <a:pt x="6076" y="2489"/>
                  </a:lnTo>
                  <a:lnTo>
                    <a:pt x="6077" y="2488"/>
                  </a:lnTo>
                  <a:lnTo>
                    <a:pt x="6076" y="2490"/>
                  </a:lnTo>
                  <a:lnTo>
                    <a:pt x="6075" y="2495"/>
                  </a:lnTo>
                  <a:lnTo>
                    <a:pt x="6072" y="2503"/>
                  </a:lnTo>
                  <a:lnTo>
                    <a:pt x="6068" y="2514"/>
                  </a:lnTo>
                  <a:lnTo>
                    <a:pt x="6064" y="2528"/>
                  </a:lnTo>
                  <a:lnTo>
                    <a:pt x="6060" y="2543"/>
                  </a:lnTo>
                  <a:lnTo>
                    <a:pt x="6055" y="2562"/>
                  </a:lnTo>
                  <a:lnTo>
                    <a:pt x="6050" y="2581"/>
                  </a:lnTo>
                  <a:lnTo>
                    <a:pt x="6046" y="2602"/>
                  </a:lnTo>
                  <a:lnTo>
                    <a:pt x="6042" y="2625"/>
                  </a:lnTo>
                  <a:lnTo>
                    <a:pt x="6040" y="2647"/>
                  </a:lnTo>
                  <a:lnTo>
                    <a:pt x="6038" y="2671"/>
                  </a:lnTo>
                  <a:lnTo>
                    <a:pt x="6038" y="2696"/>
                  </a:lnTo>
                  <a:lnTo>
                    <a:pt x="6039" y="2720"/>
                  </a:lnTo>
                  <a:lnTo>
                    <a:pt x="6041" y="2744"/>
                  </a:lnTo>
                  <a:lnTo>
                    <a:pt x="6046" y="2768"/>
                  </a:lnTo>
                  <a:lnTo>
                    <a:pt x="6053" y="2819"/>
                  </a:lnTo>
                  <a:lnTo>
                    <a:pt x="6061" y="2870"/>
                  </a:lnTo>
                  <a:lnTo>
                    <a:pt x="6069" y="2918"/>
                  </a:lnTo>
                  <a:lnTo>
                    <a:pt x="6079" y="2965"/>
                  </a:lnTo>
                  <a:lnTo>
                    <a:pt x="6089" y="3008"/>
                  </a:lnTo>
                  <a:lnTo>
                    <a:pt x="6100" y="3049"/>
                  </a:lnTo>
                  <a:lnTo>
                    <a:pt x="6110" y="3087"/>
                  </a:lnTo>
                  <a:lnTo>
                    <a:pt x="6121" y="3122"/>
                  </a:lnTo>
                  <a:lnTo>
                    <a:pt x="6131" y="3154"/>
                  </a:lnTo>
                  <a:lnTo>
                    <a:pt x="6140" y="3183"/>
                  </a:lnTo>
                  <a:lnTo>
                    <a:pt x="6149" y="3208"/>
                  </a:lnTo>
                  <a:lnTo>
                    <a:pt x="6153" y="3218"/>
                  </a:lnTo>
                  <a:lnTo>
                    <a:pt x="6156" y="3228"/>
                  </a:lnTo>
                  <a:lnTo>
                    <a:pt x="6160" y="3236"/>
                  </a:lnTo>
                  <a:lnTo>
                    <a:pt x="6162" y="3245"/>
                  </a:lnTo>
                  <a:lnTo>
                    <a:pt x="6165" y="3251"/>
                  </a:lnTo>
                  <a:lnTo>
                    <a:pt x="6167" y="3256"/>
                  </a:lnTo>
                  <a:lnTo>
                    <a:pt x="6169" y="3261"/>
                  </a:lnTo>
                  <a:lnTo>
                    <a:pt x="6170" y="3264"/>
                  </a:lnTo>
                  <a:lnTo>
                    <a:pt x="6171" y="3265"/>
                  </a:lnTo>
                  <a:lnTo>
                    <a:pt x="6171" y="3266"/>
                  </a:lnTo>
                  <a:lnTo>
                    <a:pt x="6171" y="3264"/>
                  </a:lnTo>
                  <a:lnTo>
                    <a:pt x="6171" y="3260"/>
                  </a:lnTo>
                  <a:lnTo>
                    <a:pt x="6172" y="3252"/>
                  </a:lnTo>
                  <a:lnTo>
                    <a:pt x="6173" y="3241"/>
                  </a:lnTo>
                  <a:lnTo>
                    <a:pt x="6174" y="3226"/>
                  </a:lnTo>
                  <a:lnTo>
                    <a:pt x="6175" y="3210"/>
                  </a:lnTo>
                  <a:lnTo>
                    <a:pt x="6177" y="3191"/>
                  </a:lnTo>
                  <a:lnTo>
                    <a:pt x="6179" y="3170"/>
                  </a:lnTo>
                  <a:lnTo>
                    <a:pt x="6183" y="3146"/>
                  </a:lnTo>
                  <a:lnTo>
                    <a:pt x="6185" y="3120"/>
                  </a:lnTo>
                  <a:lnTo>
                    <a:pt x="6189" y="3093"/>
                  </a:lnTo>
                  <a:lnTo>
                    <a:pt x="6193" y="3064"/>
                  </a:lnTo>
                  <a:lnTo>
                    <a:pt x="6197" y="3034"/>
                  </a:lnTo>
                  <a:lnTo>
                    <a:pt x="6202" y="3002"/>
                  </a:lnTo>
                  <a:lnTo>
                    <a:pt x="6207" y="2969"/>
                  </a:lnTo>
                  <a:lnTo>
                    <a:pt x="6214" y="2936"/>
                  </a:lnTo>
                  <a:lnTo>
                    <a:pt x="6228" y="2865"/>
                  </a:lnTo>
                  <a:lnTo>
                    <a:pt x="6246" y="2794"/>
                  </a:lnTo>
                  <a:lnTo>
                    <a:pt x="6266" y="2720"/>
                  </a:lnTo>
                  <a:lnTo>
                    <a:pt x="6289" y="2648"/>
                  </a:lnTo>
                  <a:lnTo>
                    <a:pt x="6316" y="2578"/>
                  </a:lnTo>
                  <a:lnTo>
                    <a:pt x="6331" y="2544"/>
                  </a:lnTo>
                  <a:lnTo>
                    <a:pt x="6347" y="2512"/>
                  </a:lnTo>
                  <a:lnTo>
                    <a:pt x="6363" y="2480"/>
                  </a:lnTo>
                  <a:lnTo>
                    <a:pt x="6382" y="2450"/>
                  </a:lnTo>
                  <a:lnTo>
                    <a:pt x="6400" y="2421"/>
                  </a:lnTo>
                  <a:lnTo>
                    <a:pt x="6420" y="2394"/>
                  </a:lnTo>
                  <a:lnTo>
                    <a:pt x="6444" y="2365"/>
                  </a:lnTo>
                  <a:lnTo>
                    <a:pt x="6470" y="2338"/>
                  </a:lnTo>
                  <a:lnTo>
                    <a:pt x="6496" y="2313"/>
                  </a:lnTo>
                  <a:lnTo>
                    <a:pt x="6525" y="2289"/>
                  </a:lnTo>
                  <a:lnTo>
                    <a:pt x="6554" y="2265"/>
                  </a:lnTo>
                  <a:lnTo>
                    <a:pt x="6585" y="2244"/>
                  </a:lnTo>
                  <a:lnTo>
                    <a:pt x="6617" y="2223"/>
                  </a:lnTo>
                  <a:lnTo>
                    <a:pt x="6650" y="2203"/>
                  </a:lnTo>
                  <a:lnTo>
                    <a:pt x="6684" y="2185"/>
                  </a:lnTo>
                  <a:lnTo>
                    <a:pt x="6719" y="2167"/>
                  </a:lnTo>
                  <a:lnTo>
                    <a:pt x="6793" y="2135"/>
                  </a:lnTo>
                  <a:lnTo>
                    <a:pt x="6869" y="2108"/>
                  </a:lnTo>
                  <a:lnTo>
                    <a:pt x="6950" y="2083"/>
                  </a:lnTo>
                  <a:lnTo>
                    <a:pt x="6992" y="2069"/>
                  </a:lnTo>
                  <a:lnTo>
                    <a:pt x="7035" y="2054"/>
                  </a:lnTo>
                  <a:lnTo>
                    <a:pt x="7080" y="2036"/>
                  </a:lnTo>
                  <a:lnTo>
                    <a:pt x="7125" y="2017"/>
                  </a:lnTo>
                  <a:lnTo>
                    <a:pt x="7169" y="1997"/>
                  </a:lnTo>
                  <a:lnTo>
                    <a:pt x="7214" y="1977"/>
                  </a:lnTo>
                  <a:lnTo>
                    <a:pt x="7256" y="1955"/>
                  </a:lnTo>
                  <a:lnTo>
                    <a:pt x="7297" y="1934"/>
                  </a:lnTo>
                  <a:lnTo>
                    <a:pt x="7335" y="1915"/>
                  </a:lnTo>
                  <a:lnTo>
                    <a:pt x="7370" y="1896"/>
                  </a:lnTo>
                  <a:lnTo>
                    <a:pt x="7386" y="1887"/>
                  </a:lnTo>
                  <a:lnTo>
                    <a:pt x="7402" y="1879"/>
                  </a:lnTo>
                  <a:lnTo>
                    <a:pt x="7415" y="1871"/>
                  </a:lnTo>
                  <a:lnTo>
                    <a:pt x="7429" y="1863"/>
                  </a:lnTo>
                  <a:lnTo>
                    <a:pt x="7440" y="1857"/>
                  </a:lnTo>
                  <a:lnTo>
                    <a:pt x="7450" y="1851"/>
                  </a:lnTo>
                  <a:lnTo>
                    <a:pt x="7459" y="1846"/>
                  </a:lnTo>
                  <a:lnTo>
                    <a:pt x="7467" y="1842"/>
                  </a:lnTo>
                  <a:lnTo>
                    <a:pt x="7472" y="1839"/>
                  </a:lnTo>
                  <a:lnTo>
                    <a:pt x="7477" y="1836"/>
                  </a:lnTo>
                  <a:lnTo>
                    <a:pt x="7479" y="1835"/>
                  </a:lnTo>
                  <a:lnTo>
                    <a:pt x="7480" y="1834"/>
                  </a:lnTo>
                  <a:lnTo>
                    <a:pt x="7479" y="1834"/>
                  </a:lnTo>
                  <a:lnTo>
                    <a:pt x="7478" y="1835"/>
                  </a:lnTo>
                  <a:lnTo>
                    <a:pt x="7475" y="1836"/>
                  </a:lnTo>
                  <a:lnTo>
                    <a:pt x="7471" y="1837"/>
                  </a:lnTo>
                  <a:lnTo>
                    <a:pt x="7467" y="1838"/>
                  </a:lnTo>
                  <a:lnTo>
                    <a:pt x="7461" y="1840"/>
                  </a:lnTo>
                  <a:lnTo>
                    <a:pt x="7453" y="1842"/>
                  </a:lnTo>
                  <a:lnTo>
                    <a:pt x="7444" y="1844"/>
                  </a:lnTo>
                  <a:lnTo>
                    <a:pt x="7435" y="1847"/>
                  </a:lnTo>
                  <a:lnTo>
                    <a:pt x="7424" y="1850"/>
                  </a:lnTo>
                  <a:lnTo>
                    <a:pt x="7412" y="1853"/>
                  </a:lnTo>
                  <a:lnTo>
                    <a:pt x="7400" y="1856"/>
                  </a:lnTo>
                  <a:lnTo>
                    <a:pt x="7385" y="1860"/>
                  </a:lnTo>
                  <a:lnTo>
                    <a:pt x="7370" y="1864"/>
                  </a:lnTo>
                  <a:lnTo>
                    <a:pt x="7353" y="1869"/>
                  </a:lnTo>
                  <a:lnTo>
                    <a:pt x="7336" y="1873"/>
                  </a:lnTo>
                  <a:lnTo>
                    <a:pt x="7317" y="1877"/>
                  </a:lnTo>
                  <a:lnTo>
                    <a:pt x="7296" y="1881"/>
                  </a:lnTo>
                  <a:lnTo>
                    <a:pt x="7276" y="1886"/>
                  </a:lnTo>
                  <a:lnTo>
                    <a:pt x="7253" y="1891"/>
                  </a:lnTo>
                  <a:lnTo>
                    <a:pt x="7229" y="1896"/>
                  </a:lnTo>
                  <a:lnTo>
                    <a:pt x="7205" y="1902"/>
                  </a:lnTo>
                  <a:lnTo>
                    <a:pt x="7179" y="1907"/>
                  </a:lnTo>
                  <a:lnTo>
                    <a:pt x="7151" y="1912"/>
                  </a:lnTo>
                  <a:lnTo>
                    <a:pt x="7122" y="1918"/>
                  </a:lnTo>
                  <a:lnTo>
                    <a:pt x="7093" y="1923"/>
                  </a:lnTo>
                  <a:lnTo>
                    <a:pt x="7062" y="1929"/>
                  </a:lnTo>
                  <a:lnTo>
                    <a:pt x="7029" y="1934"/>
                  </a:lnTo>
                  <a:lnTo>
                    <a:pt x="6996" y="1941"/>
                  </a:lnTo>
                  <a:lnTo>
                    <a:pt x="6961" y="1947"/>
                  </a:lnTo>
                  <a:lnTo>
                    <a:pt x="6925" y="1952"/>
                  </a:lnTo>
                  <a:lnTo>
                    <a:pt x="6888" y="1958"/>
                  </a:lnTo>
                  <a:lnTo>
                    <a:pt x="6818" y="1968"/>
                  </a:lnTo>
                  <a:lnTo>
                    <a:pt x="6752" y="1978"/>
                  </a:lnTo>
                  <a:lnTo>
                    <a:pt x="6687" y="1985"/>
                  </a:lnTo>
                  <a:lnTo>
                    <a:pt x="6624" y="1990"/>
                  </a:lnTo>
                  <a:lnTo>
                    <a:pt x="6565" y="1995"/>
                  </a:lnTo>
                  <a:lnTo>
                    <a:pt x="6507" y="2000"/>
                  </a:lnTo>
                  <a:lnTo>
                    <a:pt x="6451" y="2005"/>
                  </a:lnTo>
                  <a:lnTo>
                    <a:pt x="6397" y="2009"/>
                  </a:lnTo>
                  <a:lnTo>
                    <a:pt x="6346" y="2013"/>
                  </a:lnTo>
                  <a:lnTo>
                    <a:pt x="6296" y="2019"/>
                  </a:lnTo>
                  <a:lnTo>
                    <a:pt x="6249" y="2025"/>
                  </a:lnTo>
                  <a:lnTo>
                    <a:pt x="6204" y="2032"/>
                  </a:lnTo>
                  <a:lnTo>
                    <a:pt x="6161" y="2042"/>
                  </a:lnTo>
                  <a:lnTo>
                    <a:pt x="6121" y="2053"/>
                  </a:lnTo>
                  <a:lnTo>
                    <a:pt x="6082" y="2066"/>
                  </a:lnTo>
                  <a:lnTo>
                    <a:pt x="6046" y="2083"/>
                  </a:lnTo>
                  <a:lnTo>
                    <a:pt x="5996" y="2113"/>
                  </a:lnTo>
                  <a:lnTo>
                    <a:pt x="5948" y="2146"/>
                  </a:lnTo>
                  <a:lnTo>
                    <a:pt x="5904" y="2181"/>
                  </a:lnTo>
                  <a:lnTo>
                    <a:pt x="5863" y="2218"/>
                  </a:lnTo>
                  <a:lnTo>
                    <a:pt x="5824" y="2258"/>
                  </a:lnTo>
                  <a:lnTo>
                    <a:pt x="5788" y="2300"/>
                  </a:lnTo>
                  <a:lnTo>
                    <a:pt x="5754" y="2345"/>
                  </a:lnTo>
                  <a:lnTo>
                    <a:pt x="5723" y="2394"/>
                  </a:lnTo>
                  <a:lnTo>
                    <a:pt x="5693" y="2445"/>
                  </a:lnTo>
                  <a:lnTo>
                    <a:pt x="5664" y="2499"/>
                  </a:lnTo>
                  <a:lnTo>
                    <a:pt x="5638" y="2557"/>
                  </a:lnTo>
                  <a:lnTo>
                    <a:pt x="5613" y="2617"/>
                  </a:lnTo>
                  <a:lnTo>
                    <a:pt x="5588" y="2680"/>
                  </a:lnTo>
                  <a:lnTo>
                    <a:pt x="5563" y="2748"/>
                  </a:lnTo>
                  <a:lnTo>
                    <a:pt x="5540" y="2818"/>
                  </a:lnTo>
                  <a:lnTo>
                    <a:pt x="5517" y="2892"/>
                  </a:lnTo>
                  <a:lnTo>
                    <a:pt x="5502" y="2937"/>
                  </a:lnTo>
                  <a:lnTo>
                    <a:pt x="5490" y="2981"/>
                  </a:lnTo>
                  <a:lnTo>
                    <a:pt x="5466" y="3073"/>
                  </a:lnTo>
                  <a:lnTo>
                    <a:pt x="5448" y="3164"/>
                  </a:lnTo>
                  <a:lnTo>
                    <a:pt x="5431" y="3255"/>
                  </a:lnTo>
                  <a:lnTo>
                    <a:pt x="5419" y="3346"/>
                  </a:lnTo>
                  <a:lnTo>
                    <a:pt x="5408" y="3433"/>
                  </a:lnTo>
                  <a:lnTo>
                    <a:pt x="5404" y="3476"/>
                  </a:lnTo>
                  <a:lnTo>
                    <a:pt x="5401" y="3518"/>
                  </a:lnTo>
                  <a:lnTo>
                    <a:pt x="5398" y="3559"/>
                  </a:lnTo>
                  <a:lnTo>
                    <a:pt x="5396" y="3598"/>
                  </a:lnTo>
                  <a:lnTo>
                    <a:pt x="5394" y="3636"/>
                  </a:lnTo>
                  <a:lnTo>
                    <a:pt x="5392" y="3672"/>
                  </a:lnTo>
                  <a:lnTo>
                    <a:pt x="5391" y="3707"/>
                  </a:lnTo>
                  <a:lnTo>
                    <a:pt x="5391" y="3740"/>
                  </a:lnTo>
                  <a:lnTo>
                    <a:pt x="5390" y="3771"/>
                  </a:lnTo>
                  <a:lnTo>
                    <a:pt x="5390" y="3801"/>
                  </a:lnTo>
                  <a:lnTo>
                    <a:pt x="5390" y="3828"/>
                  </a:lnTo>
                  <a:lnTo>
                    <a:pt x="5390" y="3852"/>
                  </a:lnTo>
                  <a:lnTo>
                    <a:pt x="5390" y="3875"/>
                  </a:lnTo>
                  <a:lnTo>
                    <a:pt x="5390" y="3895"/>
                  </a:lnTo>
                  <a:lnTo>
                    <a:pt x="5391" y="3912"/>
                  </a:lnTo>
                  <a:lnTo>
                    <a:pt x="5391" y="3926"/>
                  </a:lnTo>
                  <a:lnTo>
                    <a:pt x="5391" y="3937"/>
                  </a:lnTo>
                  <a:lnTo>
                    <a:pt x="5392" y="3945"/>
                  </a:lnTo>
                  <a:lnTo>
                    <a:pt x="5392" y="3950"/>
                  </a:lnTo>
                  <a:lnTo>
                    <a:pt x="5392" y="3952"/>
                  </a:lnTo>
                  <a:lnTo>
                    <a:pt x="5392" y="3951"/>
                  </a:lnTo>
                  <a:lnTo>
                    <a:pt x="5393" y="3950"/>
                  </a:lnTo>
                  <a:lnTo>
                    <a:pt x="5393" y="3947"/>
                  </a:lnTo>
                  <a:lnTo>
                    <a:pt x="5394" y="3943"/>
                  </a:lnTo>
                  <a:lnTo>
                    <a:pt x="5396" y="3938"/>
                  </a:lnTo>
                  <a:lnTo>
                    <a:pt x="5397" y="3932"/>
                  </a:lnTo>
                  <a:lnTo>
                    <a:pt x="5399" y="3924"/>
                  </a:lnTo>
                  <a:lnTo>
                    <a:pt x="5402" y="3915"/>
                  </a:lnTo>
                  <a:lnTo>
                    <a:pt x="5407" y="3896"/>
                  </a:lnTo>
                  <a:lnTo>
                    <a:pt x="5413" y="3873"/>
                  </a:lnTo>
                  <a:lnTo>
                    <a:pt x="5421" y="3846"/>
                  </a:lnTo>
                  <a:lnTo>
                    <a:pt x="5429" y="3816"/>
                  </a:lnTo>
                  <a:lnTo>
                    <a:pt x="5438" y="3783"/>
                  </a:lnTo>
                  <a:lnTo>
                    <a:pt x="5449" y="3747"/>
                  </a:lnTo>
                  <a:lnTo>
                    <a:pt x="5460" y="3709"/>
                  </a:lnTo>
                  <a:lnTo>
                    <a:pt x="5472" y="3670"/>
                  </a:lnTo>
                  <a:lnTo>
                    <a:pt x="5485" y="3628"/>
                  </a:lnTo>
                  <a:lnTo>
                    <a:pt x="5499" y="3584"/>
                  </a:lnTo>
                  <a:lnTo>
                    <a:pt x="5513" y="3539"/>
                  </a:lnTo>
                  <a:lnTo>
                    <a:pt x="5528" y="3493"/>
                  </a:lnTo>
                  <a:lnTo>
                    <a:pt x="5560" y="3397"/>
                  </a:lnTo>
                  <a:lnTo>
                    <a:pt x="5594" y="3301"/>
                  </a:lnTo>
                  <a:lnTo>
                    <a:pt x="5630" y="3205"/>
                  </a:lnTo>
                  <a:lnTo>
                    <a:pt x="5649" y="3157"/>
                  </a:lnTo>
                  <a:lnTo>
                    <a:pt x="5668" y="3111"/>
                  </a:lnTo>
                  <a:lnTo>
                    <a:pt x="5687" y="3065"/>
                  </a:lnTo>
                  <a:lnTo>
                    <a:pt x="5707" y="3021"/>
                  </a:lnTo>
                  <a:lnTo>
                    <a:pt x="5727" y="2979"/>
                  </a:lnTo>
                  <a:lnTo>
                    <a:pt x="5747" y="2938"/>
                  </a:lnTo>
                  <a:lnTo>
                    <a:pt x="5768" y="2900"/>
                  </a:lnTo>
                  <a:lnTo>
                    <a:pt x="5787" y="2864"/>
                  </a:lnTo>
                  <a:lnTo>
                    <a:pt x="5808" y="2830"/>
                  </a:lnTo>
                  <a:lnTo>
                    <a:pt x="5828" y="2799"/>
                  </a:lnTo>
                  <a:lnTo>
                    <a:pt x="5828" y="2799"/>
                  </a:lnTo>
                  <a:close/>
                  <a:moveTo>
                    <a:pt x="8937" y="2088"/>
                  </a:moveTo>
                  <a:lnTo>
                    <a:pt x="8957" y="2070"/>
                  </a:lnTo>
                  <a:lnTo>
                    <a:pt x="8979" y="2055"/>
                  </a:lnTo>
                  <a:lnTo>
                    <a:pt x="9002" y="2040"/>
                  </a:lnTo>
                  <a:lnTo>
                    <a:pt x="9025" y="2026"/>
                  </a:lnTo>
                  <a:lnTo>
                    <a:pt x="9072" y="2001"/>
                  </a:lnTo>
                  <a:lnTo>
                    <a:pt x="9122" y="1980"/>
                  </a:lnTo>
                  <a:lnTo>
                    <a:pt x="9170" y="1961"/>
                  </a:lnTo>
                  <a:lnTo>
                    <a:pt x="9220" y="1946"/>
                  </a:lnTo>
                  <a:lnTo>
                    <a:pt x="9268" y="1933"/>
                  </a:lnTo>
                  <a:lnTo>
                    <a:pt x="9315" y="1924"/>
                  </a:lnTo>
                  <a:lnTo>
                    <a:pt x="9358" y="1916"/>
                  </a:lnTo>
                  <a:lnTo>
                    <a:pt x="9398" y="1911"/>
                  </a:lnTo>
                  <a:lnTo>
                    <a:pt x="9418" y="1908"/>
                  </a:lnTo>
                  <a:lnTo>
                    <a:pt x="9435" y="1907"/>
                  </a:lnTo>
                  <a:lnTo>
                    <a:pt x="9452" y="1905"/>
                  </a:lnTo>
                  <a:lnTo>
                    <a:pt x="9466" y="1904"/>
                  </a:lnTo>
                  <a:lnTo>
                    <a:pt x="9480" y="1903"/>
                  </a:lnTo>
                  <a:lnTo>
                    <a:pt x="9492" y="1902"/>
                  </a:lnTo>
                  <a:lnTo>
                    <a:pt x="9503" y="1902"/>
                  </a:lnTo>
                  <a:lnTo>
                    <a:pt x="9512" y="1901"/>
                  </a:lnTo>
                  <a:lnTo>
                    <a:pt x="9519" y="1901"/>
                  </a:lnTo>
                  <a:lnTo>
                    <a:pt x="9524" y="1901"/>
                  </a:lnTo>
                  <a:lnTo>
                    <a:pt x="9527" y="1901"/>
                  </a:lnTo>
                  <a:lnTo>
                    <a:pt x="9528" y="1901"/>
                  </a:lnTo>
                  <a:lnTo>
                    <a:pt x="9527" y="1901"/>
                  </a:lnTo>
                  <a:lnTo>
                    <a:pt x="9525" y="1899"/>
                  </a:lnTo>
                  <a:lnTo>
                    <a:pt x="9520" y="1898"/>
                  </a:lnTo>
                  <a:lnTo>
                    <a:pt x="9515" y="1896"/>
                  </a:lnTo>
                  <a:lnTo>
                    <a:pt x="9507" y="1894"/>
                  </a:lnTo>
                  <a:lnTo>
                    <a:pt x="9498" y="1892"/>
                  </a:lnTo>
                  <a:lnTo>
                    <a:pt x="9488" y="1889"/>
                  </a:lnTo>
                  <a:lnTo>
                    <a:pt x="9476" y="1886"/>
                  </a:lnTo>
                  <a:lnTo>
                    <a:pt x="9463" y="1883"/>
                  </a:lnTo>
                  <a:lnTo>
                    <a:pt x="9449" y="1879"/>
                  </a:lnTo>
                  <a:lnTo>
                    <a:pt x="9433" y="1875"/>
                  </a:lnTo>
                  <a:lnTo>
                    <a:pt x="9417" y="1872"/>
                  </a:lnTo>
                  <a:lnTo>
                    <a:pt x="9381" y="1862"/>
                  </a:lnTo>
                  <a:lnTo>
                    <a:pt x="9341" y="1854"/>
                  </a:lnTo>
                  <a:lnTo>
                    <a:pt x="9299" y="1846"/>
                  </a:lnTo>
                  <a:lnTo>
                    <a:pt x="9255" y="1838"/>
                  </a:lnTo>
                  <a:lnTo>
                    <a:pt x="9208" y="1829"/>
                  </a:lnTo>
                  <a:lnTo>
                    <a:pt x="9161" y="1822"/>
                  </a:lnTo>
                  <a:lnTo>
                    <a:pt x="9112" y="1816"/>
                  </a:lnTo>
                  <a:lnTo>
                    <a:pt x="9064" y="1812"/>
                  </a:lnTo>
                  <a:lnTo>
                    <a:pt x="9015" y="1809"/>
                  </a:lnTo>
                  <a:lnTo>
                    <a:pt x="8968" y="1808"/>
                  </a:lnTo>
                  <a:lnTo>
                    <a:pt x="8933" y="1808"/>
                  </a:lnTo>
                  <a:lnTo>
                    <a:pt x="8898" y="1809"/>
                  </a:lnTo>
                  <a:lnTo>
                    <a:pt x="8865" y="1811"/>
                  </a:lnTo>
                  <a:lnTo>
                    <a:pt x="8832" y="1816"/>
                  </a:lnTo>
                  <a:lnTo>
                    <a:pt x="8800" y="1823"/>
                  </a:lnTo>
                  <a:lnTo>
                    <a:pt x="8785" y="1828"/>
                  </a:lnTo>
                  <a:lnTo>
                    <a:pt x="8771" y="1834"/>
                  </a:lnTo>
                  <a:lnTo>
                    <a:pt x="8756" y="1841"/>
                  </a:lnTo>
                  <a:lnTo>
                    <a:pt x="8743" y="1849"/>
                  </a:lnTo>
                  <a:lnTo>
                    <a:pt x="8730" y="1858"/>
                  </a:lnTo>
                  <a:lnTo>
                    <a:pt x="8718" y="1870"/>
                  </a:lnTo>
                  <a:lnTo>
                    <a:pt x="8711" y="1875"/>
                  </a:lnTo>
                  <a:lnTo>
                    <a:pt x="8704" y="1881"/>
                  </a:lnTo>
                  <a:lnTo>
                    <a:pt x="8689" y="1895"/>
                  </a:lnTo>
                  <a:lnTo>
                    <a:pt x="8676" y="1914"/>
                  </a:lnTo>
                  <a:lnTo>
                    <a:pt x="8662" y="1937"/>
                  </a:lnTo>
                  <a:lnTo>
                    <a:pt x="8650" y="1962"/>
                  </a:lnTo>
                  <a:lnTo>
                    <a:pt x="8637" y="1991"/>
                  </a:lnTo>
                  <a:lnTo>
                    <a:pt x="8625" y="2022"/>
                  </a:lnTo>
                  <a:lnTo>
                    <a:pt x="8614" y="2055"/>
                  </a:lnTo>
                  <a:lnTo>
                    <a:pt x="8602" y="2091"/>
                  </a:lnTo>
                  <a:lnTo>
                    <a:pt x="8591" y="2128"/>
                  </a:lnTo>
                  <a:lnTo>
                    <a:pt x="8581" y="2167"/>
                  </a:lnTo>
                  <a:lnTo>
                    <a:pt x="8570" y="2206"/>
                  </a:lnTo>
                  <a:lnTo>
                    <a:pt x="8552" y="2289"/>
                  </a:lnTo>
                  <a:lnTo>
                    <a:pt x="8535" y="2372"/>
                  </a:lnTo>
                  <a:lnTo>
                    <a:pt x="8520" y="2455"/>
                  </a:lnTo>
                  <a:lnTo>
                    <a:pt x="8514" y="2495"/>
                  </a:lnTo>
                  <a:lnTo>
                    <a:pt x="8506" y="2534"/>
                  </a:lnTo>
                  <a:lnTo>
                    <a:pt x="8501" y="2571"/>
                  </a:lnTo>
                  <a:lnTo>
                    <a:pt x="8496" y="2607"/>
                  </a:lnTo>
                  <a:lnTo>
                    <a:pt x="8491" y="2640"/>
                  </a:lnTo>
                  <a:lnTo>
                    <a:pt x="8486" y="2672"/>
                  </a:lnTo>
                  <a:lnTo>
                    <a:pt x="8483" y="2701"/>
                  </a:lnTo>
                  <a:lnTo>
                    <a:pt x="8478" y="2727"/>
                  </a:lnTo>
                  <a:lnTo>
                    <a:pt x="8476" y="2749"/>
                  </a:lnTo>
                  <a:lnTo>
                    <a:pt x="8473" y="2769"/>
                  </a:lnTo>
                  <a:lnTo>
                    <a:pt x="8471" y="2784"/>
                  </a:lnTo>
                  <a:lnTo>
                    <a:pt x="8471" y="2790"/>
                  </a:lnTo>
                  <a:lnTo>
                    <a:pt x="8470" y="2796"/>
                  </a:lnTo>
                  <a:lnTo>
                    <a:pt x="8470" y="2800"/>
                  </a:lnTo>
                  <a:lnTo>
                    <a:pt x="8469" y="2803"/>
                  </a:lnTo>
                  <a:lnTo>
                    <a:pt x="8469" y="2804"/>
                  </a:lnTo>
                  <a:lnTo>
                    <a:pt x="8469" y="2805"/>
                  </a:lnTo>
                  <a:lnTo>
                    <a:pt x="8470" y="2803"/>
                  </a:lnTo>
                  <a:lnTo>
                    <a:pt x="8472" y="2799"/>
                  </a:lnTo>
                  <a:lnTo>
                    <a:pt x="8476" y="2790"/>
                  </a:lnTo>
                  <a:lnTo>
                    <a:pt x="8482" y="2780"/>
                  </a:lnTo>
                  <a:lnTo>
                    <a:pt x="8489" y="2768"/>
                  </a:lnTo>
                  <a:lnTo>
                    <a:pt x="8496" y="2752"/>
                  </a:lnTo>
                  <a:lnTo>
                    <a:pt x="8505" y="2735"/>
                  </a:lnTo>
                  <a:lnTo>
                    <a:pt x="8516" y="2715"/>
                  </a:lnTo>
                  <a:lnTo>
                    <a:pt x="8528" y="2694"/>
                  </a:lnTo>
                  <a:lnTo>
                    <a:pt x="8540" y="2670"/>
                  </a:lnTo>
                  <a:lnTo>
                    <a:pt x="8554" y="2645"/>
                  </a:lnTo>
                  <a:lnTo>
                    <a:pt x="8568" y="2619"/>
                  </a:lnTo>
                  <a:lnTo>
                    <a:pt x="8583" y="2592"/>
                  </a:lnTo>
                  <a:lnTo>
                    <a:pt x="8599" y="2564"/>
                  </a:lnTo>
                  <a:lnTo>
                    <a:pt x="8633" y="2505"/>
                  </a:lnTo>
                  <a:lnTo>
                    <a:pt x="8669" y="2444"/>
                  </a:lnTo>
                  <a:lnTo>
                    <a:pt x="8707" y="2384"/>
                  </a:lnTo>
                  <a:lnTo>
                    <a:pt x="8746" y="2323"/>
                  </a:lnTo>
                  <a:lnTo>
                    <a:pt x="8785" y="2265"/>
                  </a:lnTo>
                  <a:lnTo>
                    <a:pt x="8805" y="2238"/>
                  </a:lnTo>
                  <a:lnTo>
                    <a:pt x="8824" y="2212"/>
                  </a:lnTo>
                  <a:lnTo>
                    <a:pt x="8844" y="2187"/>
                  </a:lnTo>
                  <a:lnTo>
                    <a:pt x="8864" y="2163"/>
                  </a:lnTo>
                  <a:lnTo>
                    <a:pt x="8882" y="2142"/>
                  </a:lnTo>
                  <a:lnTo>
                    <a:pt x="8901" y="2122"/>
                  </a:lnTo>
                  <a:lnTo>
                    <a:pt x="8919" y="2103"/>
                  </a:lnTo>
                  <a:lnTo>
                    <a:pt x="8937" y="2088"/>
                  </a:lnTo>
                  <a:lnTo>
                    <a:pt x="8937" y="2088"/>
                  </a:lnTo>
                  <a:close/>
                  <a:moveTo>
                    <a:pt x="13635" y="1364"/>
                  </a:moveTo>
                  <a:lnTo>
                    <a:pt x="13659" y="1346"/>
                  </a:lnTo>
                  <a:lnTo>
                    <a:pt x="13681" y="1327"/>
                  </a:lnTo>
                  <a:lnTo>
                    <a:pt x="13726" y="1287"/>
                  </a:lnTo>
                  <a:lnTo>
                    <a:pt x="13768" y="1242"/>
                  </a:lnTo>
                  <a:lnTo>
                    <a:pt x="13807" y="1196"/>
                  </a:lnTo>
                  <a:lnTo>
                    <a:pt x="13845" y="1149"/>
                  </a:lnTo>
                  <a:lnTo>
                    <a:pt x="13880" y="1100"/>
                  </a:lnTo>
                  <a:lnTo>
                    <a:pt x="13912" y="1051"/>
                  </a:lnTo>
                  <a:lnTo>
                    <a:pt x="13939" y="1002"/>
                  </a:lnTo>
                  <a:lnTo>
                    <a:pt x="13963" y="955"/>
                  </a:lnTo>
                  <a:lnTo>
                    <a:pt x="13975" y="931"/>
                  </a:lnTo>
                  <a:lnTo>
                    <a:pt x="13984" y="909"/>
                  </a:lnTo>
                  <a:lnTo>
                    <a:pt x="13993" y="887"/>
                  </a:lnTo>
                  <a:lnTo>
                    <a:pt x="14000" y="865"/>
                  </a:lnTo>
                  <a:lnTo>
                    <a:pt x="14007" y="845"/>
                  </a:lnTo>
                  <a:lnTo>
                    <a:pt x="14013" y="825"/>
                  </a:lnTo>
                  <a:lnTo>
                    <a:pt x="14017" y="807"/>
                  </a:lnTo>
                  <a:lnTo>
                    <a:pt x="14020" y="789"/>
                  </a:lnTo>
                  <a:lnTo>
                    <a:pt x="14021" y="773"/>
                  </a:lnTo>
                  <a:lnTo>
                    <a:pt x="14022" y="757"/>
                  </a:lnTo>
                  <a:lnTo>
                    <a:pt x="14021" y="743"/>
                  </a:lnTo>
                  <a:lnTo>
                    <a:pt x="14019" y="730"/>
                  </a:lnTo>
                  <a:lnTo>
                    <a:pt x="14015" y="719"/>
                  </a:lnTo>
                  <a:lnTo>
                    <a:pt x="14010" y="710"/>
                  </a:lnTo>
                  <a:lnTo>
                    <a:pt x="14010" y="709"/>
                  </a:lnTo>
                  <a:lnTo>
                    <a:pt x="14010" y="705"/>
                  </a:lnTo>
                  <a:lnTo>
                    <a:pt x="14008" y="701"/>
                  </a:lnTo>
                  <a:lnTo>
                    <a:pt x="14005" y="694"/>
                  </a:lnTo>
                  <a:lnTo>
                    <a:pt x="14001" y="689"/>
                  </a:lnTo>
                  <a:lnTo>
                    <a:pt x="13996" y="684"/>
                  </a:lnTo>
                  <a:lnTo>
                    <a:pt x="13988" y="680"/>
                  </a:lnTo>
                  <a:lnTo>
                    <a:pt x="13978" y="679"/>
                  </a:lnTo>
                  <a:lnTo>
                    <a:pt x="13968" y="680"/>
                  </a:lnTo>
                  <a:lnTo>
                    <a:pt x="13959" y="683"/>
                  </a:lnTo>
                  <a:lnTo>
                    <a:pt x="13950" y="687"/>
                  </a:lnTo>
                  <a:lnTo>
                    <a:pt x="13939" y="694"/>
                  </a:lnTo>
                  <a:lnTo>
                    <a:pt x="13929" y="702"/>
                  </a:lnTo>
                  <a:lnTo>
                    <a:pt x="13919" y="712"/>
                  </a:lnTo>
                  <a:lnTo>
                    <a:pt x="13907" y="722"/>
                  </a:lnTo>
                  <a:lnTo>
                    <a:pt x="13896" y="734"/>
                  </a:lnTo>
                  <a:lnTo>
                    <a:pt x="13885" y="748"/>
                  </a:lnTo>
                  <a:lnTo>
                    <a:pt x="13872" y="763"/>
                  </a:lnTo>
                  <a:lnTo>
                    <a:pt x="13860" y="779"/>
                  </a:lnTo>
                  <a:lnTo>
                    <a:pt x="13847" y="795"/>
                  </a:lnTo>
                  <a:lnTo>
                    <a:pt x="13820" y="831"/>
                  </a:lnTo>
                  <a:lnTo>
                    <a:pt x="13791" y="869"/>
                  </a:lnTo>
                  <a:lnTo>
                    <a:pt x="13761" y="910"/>
                  </a:lnTo>
                  <a:lnTo>
                    <a:pt x="13730" y="951"/>
                  </a:lnTo>
                  <a:lnTo>
                    <a:pt x="13697" y="992"/>
                  </a:lnTo>
                  <a:lnTo>
                    <a:pt x="13663" y="1033"/>
                  </a:lnTo>
                  <a:lnTo>
                    <a:pt x="13627" y="1073"/>
                  </a:lnTo>
                  <a:lnTo>
                    <a:pt x="13589" y="1111"/>
                  </a:lnTo>
                  <a:lnTo>
                    <a:pt x="13551" y="1147"/>
                  </a:lnTo>
                  <a:lnTo>
                    <a:pt x="13532" y="1162"/>
                  </a:lnTo>
                  <a:lnTo>
                    <a:pt x="13511" y="1177"/>
                  </a:lnTo>
                  <a:lnTo>
                    <a:pt x="13475" y="1206"/>
                  </a:lnTo>
                  <a:lnTo>
                    <a:pt x="13436" y="1233"/>
                  </a:lnTo>
                  <a:lnTo>
                    <a:pt x="13395" y="1258"/>
                  </a:lnTo>
                  <a:lnTo>
                    <a:pt x="13354" y="1282"/>
                  </a:lnTo>
                  <a:lnTo>
                    <a:pt x="13313" y="1304"/>
                  </a:lnTo>
                  <a:lnTo>
                    <a:pt x="13272" y="1325"/>
                  </a:lnTo>
                  <a:lnTo>
                    <a:pt x="13230" y="1343"/>
                  </a:lnTo>
                  <a:lnTo>
                    <a:pt x="13192" y="1361"/>
                  </a:lnTo>
                  <a:lnTo>
                    <a:pt x="13155" y="1375"/>
                  </a:lnTo>
                  <a:lnTo>
                    <a:pt x="13121" y="1389"/>
                  </a:lnTo>
                  <a:lnTo>
                    <a:pt x="13091" y="1400"/>
                  </a:lnTo>
                  <a:lnTo>
                    <a:pt x="13076" y="1405"/>
                  </a:lnTo>
                  <a:lnTo>
                    <a:pt x="13064" y="1409"/>
                  </a:lnTo>
                  <a:lnTo>
                    <a:pt x="13053" y="1413"/>
                  </a:lnTo>
                  <a:lnTo>
                    <a:pt x="13042" y="1417"/>
                  </a:lnTo>
                  <a:lnTo>
                    <a:pt x="13034" y="1419"/>
                  </a:lnTo>
                  <a:lnTo>
                    <a:pt x="13026" y="1423"/>
                  </a:lnTo>
                  <a:lnTo>
                    <a:pt x="13021" y="1425"/>
                  </a:lnTo>
                  <a:lnTo>
                    <a:pt x="13016" y="1426"/>
                  </a:lnTo>
                  <a:lnTo>
                    <a:pt x="13013" y="1427"/>
                  </a:lnTo>
                  <a:lnTo>
                    <a:pt x="13012" y="1427"/>
                  </a:lnTo>
                  <a:lnTo>
                    <a:pt x="13011" y="1427"/>
                  </a:lnTo>
                  <a:lnTo>
                    <a:pt x="13009" y="1427"/>
                  </a:lnTo>
                  <a:lnTo>
                    <a:pt x="13003" y="1428"/>
                  </a:lnTo>
                  <a:lnTo>
                    <a:pt x="12994" y="1432"/>
                  </a:lnTo>
                  <a:lnTo>
                    <a:pt x="12990" y="1435"/>
                  </a:lnTo>
                  <a:lnTo>
                    <a:pt x="12985" y="1438"/>
                  </a:lnTo>
                  <a:lnTo>
                    <a:pt x="12980" y="1443"/>
                  </a:lnTo>
                  <a:lnTo>
                    <a:pt x="12977" y="1449"/>
                  </a:lnTo>
                  <a:lnTo>
                    <a:pt x="12974" y="1457"/>
                  </a:lnTo>
                  <a:lnTo>
                    <a:pt x="12972" y="1466"/>
                  </a:lnTo>
                  <a:lnTo>
                    <a:pt x="12972" y="1476"/>
                  </a:lnTo>
                  <a:lnTo>
                    <a:pt x="12973" y="1488"/>
                  </a:lnTo>
                  <a:lnTo>
                    <a:pt x="12975" y="1503"/>
                  </a:lnTo>
                  <a:lnTo>
                    <a:pt x="12980" y="1519"/>
                  </a:lnTo>
                  <a:lnTo>
                    <a:pt x="12993" y="1532"/>
                  </a:lnTo>
                  <a:lnTo>
                    <a:pt x="13005" y="1543"/>
                  </a:lnTo>
                  <a:lnTo>
                    <a:pt x="13020" y="1553"/>
                  </a:lnTo>
                  <a:lnTo>
                    <a:pt x="13035" y="1563"/>
                  </a:lnTo>
                  <a:lnTo>
                    <a:pt x="13055" y="1571"/>
                  </a:lnTo>
                  <a:lnTo>
                    <a:pt x="13065" y="1574"/>
                  </a:lnTo>
                  <a:lnTo>
                    <a:pt x="13077" y="1577"/>
                  </a:lnTo>
                  <a:lnTo>
                    <a:pt x="13090" y="1579"/>
                  </a:lnTo>
                  <a:lnTo>
                    <a:pt x="13104" y="1581"/>
                  </a:lnTo>
                  <a:lnTo>
                    <a:pt x="13120" y="1582"/>
                  </a:lnTo>
                  <a:lnTo>
                    <a:pt x="13136" y="1582"/>
                  </a:lnTo>
                  <a:lnTo>
                    <a:pt x="13160" y="1581"/>
                  </a:lnTo>
                  <a:lnTo>
                    <a:pt x="13186" y="1579"/>
                  </a:lnTo>
                  <a:lnTo>
                    <a:pt x="13213" y="1575"/>
                  </a:lnTo>
                  <a:lnTo>
                    <a:pt x="13241" y="1570"/>
                  </a:lnTo>
                  <a:lnTo>
                    <a:pt x="13269" y="1563"/>
                  </a:lnTo>
                  <a:lnTo>
                    <a:pt x="13299" y="1554"/>
                  </a:lnTo>
                  <a:lnTo>
                    <a:pt x="13330" y="1544"/>
                  </a:lnTo>
                  <a:lnTo>
                    <a:pt x="13362" y="1532"/>
                  </a:lnTo>
                  <a:lnTo>
                    <a:pt x="13394" y="1517"/>
                  </a:lnTo>
                  <a:lnTo>
                    <a:pt x="13428" y="1501"/>
                  </a:lnTo>
                  <a:lnTo>
                    <a:pt x="13461" y="1483"/>
                  </a:lnTo>
                  <a:lnTo>
                    <a:pt x="13496" y="1464"/>
                  </a:lnTo>
                  <a:lnTo>
                    <a:pt x="13531" y="1442"/>
                  </a:lnTo>
                  <a:lnTo>
                    <a:pt x="13565" y="1417"/>
                  </a:lnTo>
                  <a:lnTo>
                    <a:pt x="13600" y="1392"/>
                  </a:lnTo>
                  <a:lnTo>
                    <a:pt x="13635" y="1364"/>
                  </a:lnTo>
                  <a:lnTo>
                    <a:pt x="13635" y="1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41" name="Freeform 50"/>
            <p:cNvSpPr>
              <a:spLocks/>
            </p:cNvSpPr>
            <p:nvPr/>
          </p:nvSpPr>
          <p:spPr bwMode="auto">
            <a:xfrm>
              <a:off x="3376613" y="4881563"/>
              <a:ext cx="173037" cy="225425"/>
            </a:xfrm>
            <a:custGeom>
              <a:avLst/>
              <a:gdLst>
                <a:gd name="T0" fmla="*/ 51 w 1624"/>
                <a:gd name="T1" fmla="*/ 1213 h 2120"/>
                <a:gd name="T2" fmla="*/ 44 w 1624"/>
                <a:gd name="T3" fmla="*/ 1202 h 2120"/>
                <a:gd name="T4" fmla="*/ 23 w 1624"/>
                <a:gd name="T5" fmla="*/ 1163 h 2120"/>
                <a:gd name="T6" fmla="*/ 3 w 1624"/>
                <a:gd name="T7" fmla="*/ 1084 h 2120"/>
                <a:gd name="T8" fmla="*/ 2 w 1624"/>
                <a:gd name="T9" fmla="*/ 992 h 2120"/>
                <a:gd name="T10" fmla="*/ 14 w 1624"/>
                <a:gd name="T11" fmla="*/ 926 h 2120"/>
                <a:gd name="T12" fmla="*/ 39 w 1624"/>
                <a:gd name="T13" fmla="*/ 854 h 2120"/>
                <a:gd name="T14" fmla="*/ 79 w 1624"/>
                <a:gd name="T15" fmla="*/ 774 h 2120"/>
                <a:gd name="T16" fmla="*/ 157 w 1624"/>
                <a:gd name="T17" fmla="*/ 663 h 2120"/>
                <a:gd name="T18" fmla="*/ 295 w 1624"/>
                <a:gd name="T19" fmla="*/ 491 h 2120"/>
                <a:gd name="T20" fmla="*/ 434 w 1624"/>
                <a:gd name="T21" fmla="*/ 322 h 2120"/>
                <a:gd name="T22" fmla="*/ 538 w 1624"/>
                <a:gd name="T23" fmla="*/ 197 h 2120"/>
                <a:gd name="T24" fmla="*/ 591 w 1624"/>
                <a:gd name="T25" fmla="*/ 134 h 2120"/>
                <a:gd name="T26" fmla="*/ 632 w 1624"/>
                <a:gd name="T27" fmla="*/ 85 h 2120"/>
                <a:gd name="T28" fmla="*/ 661 w 1624"/>
                <a:gd name="T29" fmla="*/ 49 h 2120"/>
                <a:gd name="T30" fmla="*/ 676 w 1624"/>
                <a:gd name="T31" fmla="*/ 33 h 2120"/>
                <a:gd name="T32" fmla="*/ 735 w 1624"/>
                <a:gd name="T33" fmla="*/ 45 h 2120"/>
                <a:gd name="T34" fmla="*/ 801 w 1624"/>
                <a:gd name="T35" fmla="*/ 214 h 2120"/>
                <a:gd name="T36" fmla="*/ 967 w 1624"/>
                <a:gd name="T37" fmla="*/ 585 h 2120"/>
                <a:gd name="T38" fmla="*/ 1150 w 1624"/>
                <a:gd name="T39" fmla="*/ 944 h 2120"/>
                <a:gd name="T40" fmla="*/ 1242 w 1624"/>
                <a:gd name="T41" fmla="*/ 1111 h 2120"/>
                <a:gd name="T42" fmla="*/ 1332 w 1624"/>
                <a:gd name="T43" fmla="*/ 1269 h 2120"/>
                <a:gd name="T44" fmla="*/ 1417 w 1624"/>
                <a:gd name="T45" fmla="*/ 1413 h 2120"/>
                <a:gd name="T46" fmla="*/ 1495 w 1624"/>
                <a:gd name="T47" fmla="*/ 1542 h 2120"/>
                <a:gd name="T48" fmla="*/ 1566 w 1624"/>
                <a:gd name="T49" fmla="*/ 1652 h 2120"/>
                <a:gd name="T50" fmla="*/ 1624 w 1624"/>
                <a:gd name="T51" fmla="*/ 1742 h 2120"/>
                <a:gd name="T52" fmla="*/ 1616 w 1624"/>
                <a:gd name="T53" fmla="*/ 1790 h 2120"/>
                <a:gd name="T54" fmla="*/ 1602 w 1624"/>
                <a:gd name="T55" fmla="*/ 1850 h 2120"/>
                <a:gd name="T56" fmla="*/ 1547 w 1624"/>
                <a:gd name="T57" fmla="*/ 1941 h 2120"/>
                <a:gd name="T58" fmla="*/ 1459 w 1624"/>
                <a:gd name="T59" fmla="*/ 2020 h 2120"/>
                <a:gd name="T60" fmla="*/ 1389 w 1624"/>
                <a:gd name="T61" fmla="*/ 2068 h 2120"/>
                <a:gd name="T62" fmla="*/ 1315 w 1624"/>
                <a:gd name="T63" fmla="*/ 2102 h 2120"/>
                <a:gd name="T64" fmla="*/ 1234 w 1624"/>
                <a:gd name="T65" fmla="*/ 2119 h 2120"/>
                <a:gd name="T66" fmla="*/ 1091 w 1624"/>
                <a:gd name="T67" fmla="*/ 2119 h 2120"/>
                <a:gd name="T68" fmla="*/ 1025 w 1624"/>
                <a:gd name="T69" fmla="*/ 2110 h 2120"/>
                <a:gd name="T70" fmla="*/ 956 w 1624"/>
                <a:gd name="T71" fmla="*/ 2090 h 2120"/>
                <a:gd name="T72" fmla="*/ 843 w 1624"/>
                <a:gd name="T73" fmla="*/ 2036 h 2120"/>
                <a:gd name="T74" fmla="*/ 706 w 1624"/>
                <a:gd name="T75" fmla="*/ 1946 h 2120"/>
                <a:gd name="T76" fmla="*/ 574 w 1624"/>
                <a:gd name="T77" fmla="*/ 1834 h 2120"/>
                <a:gd name="T78" fmla="*/ 449 w 1624"/>
                <a:gd name="T79" fmla="*/ 1710 h 2120"/>
                <a:gd name="T80" fmla="*/ 334 w 1624"/>
                <a:gd name="T81" fmla="*/ 1583 h 2120"/>
                <a:gd name="T82" fmla="*/ 235 w 1624"/>
                <a:gd name="T83" fmla="*/ 1463 h 2120"/>
                <a:gd name="T84" fmla="*/ 153 w 1624"/>
                <a:gd name="T85" fmla="*/ 1357 h 2120"/>
                <a:gd name="T86" fmla="*/ 95 w 1624"/>
                <a:gd name="T87" fmla="*/ 1275 h 2120"/>
                <a:gd name="T88" fmla="*/ 69 w 1624"/>
                <a:gd name="T89" fmla="*/ 1238 h 2120"/>
                <a:gd name="T90" fmla="*/ 57 w 1624"/>
                <a:gd name="T91" fmla="*/ 1222 h 2120"/>
                <a:gd name="T92" fmla="*/ 53 w 1624"/>
                <a:gd name="T93" fmla="*/ 1216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4" h="2120">
                  <a:moveTo>
                    <a:pt x="53" y="1216"/>
                  </a:moveTo>
                  <a:lnTo>
                    <a:pt x="53" y="1216"/>
                  </a:lnTo>
                  <a:lnTo>
                    <a:pt x="51" y="1213"/>
                  </a:lnTo>
                  <a:lnTo>
                    <a:pt x="49" y="1210"/>
                  </a:lnTo>
                  <a:lnTo>
                    <a:pt x="47" y="1207"/>
                  </a:lnTo>
                  <a:lnTo>
                    <a:pt x="44" y="1202"/>
                  </a:lnTo>
                  <a:lnTo>
                    <a:pt x="40" y="1196"/>
                  </a:lnTo>
                  <a:lnTo>
                    <a:pt x="33" y="1182"/>
                  </a:lnTo>
                  <a:lnTo>
                    <a:pt x="23" y="1163"/>
                  </a:lnTo>
                  <a:lnTo>
                    <a:pt x="15" y="1140"/>
                  </a:lnTo>
                  <a:lnTo>
                    <a:pt x="8" y="1114"/>
                  </a:lnTo>
                  <a:lnTo>
                    <a:pt x="3" y="1084"/>
                  </a:lnTo>
                  <a:lnTo>
                    <a:pt x="0" y="1050"/>
                  </a:lnTo>
                  <a:lnTo>
                    <a:pt x="0" y="1012"/>
                  </a:lnTo>
                  <a:lnTo>
                    <a:pt x="2" y="992"/>
                  </a:lnTo>
                  <a:lnTo>
                    <a:pt x="5" y="971"/>
                  </a:lnTo>
                  <a:lnTo>
                    <a:pt x="8" y="949"/>
                  </a:lnTo>
                  <a:lnTo>
                    <a:pt x="14" y="926"/>
                  </a:lnTo>
                  <a:lnTo>
                    <a:pt x="20" y="903"/>
                  </a:lnTo>
                  <a:lnTo>
                    <a:pt x="28" y="879"/>
                  </a:lnTo>
                  <a:lnTo>
                    <a:pt x="39" y="854"/>
                  </a:lnTo>
                  <a:lnTo>
                    <a:pt x="50" y="828"/>
                  </a:lnTo>
                  <a:lnTo>
                    <a:pt x="64" y="801"/>
                  </a:lnTo>
                  <a:lnTo>
                    <a:pt x="79" y="774"/>
                  </a:lnTo>
                  <a:lnTo>
                    <a:pt x="96" y="746"/>
                  </a:lnTo>
                  <a:lnTo>
                    <a:pt x="115" y="717"/>
                  </a:lnTo>
                  <a:lnTo>
                    <a:pt x="157" y="663"/>
                  </a:lnTo>
                  <a:lnTo>
                    <a:pt x="202" y="607"/>
                  </a:lnTo>
                  <a:lnTo>
                    <a:pt x="248" y="550"/>
                  </a:lnTo>
                  <a:lnTo>
                    <a:pt x="295" y="491"/>
                  </a:lnTo>
                  <a:lnTo>
                    <a:pt x="342" y="434"/>
                  </a:lnTo>
                  <a:lnTo>
                    <a:pt x="389" y="377"/>
                  </a:lnTo>
                  <a:lnTo>
                    <a:pt x="434" y="322"/>
                  </a:lnTo>
                  <a:lnTo>
                    <a:pt x="479" y="270"/>
                  </a:lnTo>
                  <a:lnTo>
                    <a:pt x="519" y="220"/>
                  </a:lnTo>
                  <a:lnTo>
                    <a:pt x="538" y="197"/>
                  </a:lnTo>
                  <a:lnTo>
                    <a:pt x="557" y="175"/>
                  </a:lnTo>
                  <a:lnTo>
                    <a:pt x="575" y="154"/>
                  </a:lnTo>
                  <a:lnTo>
                    <a:pt x="591" y="134"/>
                  </a:lnTo>
                  <a:lnTo>
                    <a:pt x="606" y="116"/>
                  </a:lnTo>
                  <a:lnTo>
                    <a:pt x="620" y="100"/>
                  </a:lnTo>
                  <a:lnTo>
                    <a:pt x="632" y="85"/>
                  </a:lnTo>
                  <a:lnTo>
                    <a:pt x="644" y="71"/>
                  </a:lnTo>
                  <a:lnTo>
                    <a:pt x="653" y="60"/>
                  </a:lnTo>
                  <a:lnTo>
                    <a:pt x="661" y="49"/>
                  </a:lnTo>
                  <a:lnTo>
                    <a:pt x="668" y="42"/>
                  </a:lnTo>
                  <a:lnTo>
                    <a:pt x="673" y="37"/>
                  </a:lnTo>
                  <a:lnTo>
                    <a:pt x="676" y="33"/>
                  </a:lnTo>
                  <a:lnTo>
                    <a:pt x="677" y="32"/>
                  </a:lnTo>
                  <a:lnTo>
                    <a:pt x="717" y="0"/>
                  </a:lnTo>
                  <a:lnTo>
                    <a:pt x="735" y="45"/>
                  </a:lnTo>
                  <a:lnTo>
                    <a:pt x="752" y="91"/>
                  </a:lnTo>
                  <a:lnTo>
                    <a:pt x="776" y="152"/>
                  </a:lnTo>
                  <a:lnTo>
                    <a:pt x="801" y="214"/>
                  </a:lnTo>
                  <a:lnTo>
                    <a:pt x="853" y="338"/>
                  </a:lnTo>
                  <a:lnTo>
                    <a:pt x="909" y="462"/>
                  </a:lnTo>
                  <a:lnTo>
                    <a:pt x="967" y="585"/>
                  </a:lnTo>
                  <a:lnTo>
                    <a:pt x="1027" y="707"/>
                  </a:lnTo>
                  <a:lnTo>
                    <a:pt x="1089" y="827"/>
                  </a:lnTo>
                  <a:lnTo>
                    <a:pt x="1150" y="944"/>
                  </a:lnTo>
                  <a:lnTo>
                    <a:pt x="1181" y="1000"/>
                  </a:lnTo>
                  <a:lnTo>
                    <a:pt x="1211" y="1057"/>
                  </a:lnTo>
                  <a:lnTo>
                    <a:pt x="1242" y="1111"/>
                  </a:lnTo>
                  <a:lnTo>
                    <a:pt x="1272" y="1165"/>
                  </a:lnTo>
                  <a:lnTo>
                    <a:pt x="1302" y="1218"/>
                  </a:lnTo>
                  <a:lnTo>
                    <a:pt x="1332" y="1269"/>
                  </a:lnTo>
                  <a:lnTo>
                    <a:pt x="1361" y="1319"/>
                  </a:lnTo>
                  <a:lnTo>
                    <a:pt x="1389" y="1367"/>
                  </a:lnTo>
                  <a:lnTo>
                    <a:pt x="1417" y="1413"/>
                  </a:lnTo>
                  <a:lnTo>
                    <a:pt x="1445" y="1458"/>
                  </a:lnTo>
                  <a:lnTo>
                    <a:pt x="1471" y="1501"/>
                  </a:lnTo>
                  <a:lnTo>
                    <a:pt x="1495" y="1542"/>
                  </a:lnTo>
                  <a:lnTo>
                    <a:pt x="1520" y="1580"/>
                  </a:lnTo>
                  <a:lnTo>
                    <a:pt x="1544" y="1617"/>
                  </a:lnTo>
                  <a:lnTo>
                    <a:pt x="1566" y="1652"/>
                  </a:lnTo>
                  <a:lnTo>
                    <a:pt x="1586" y="1684"/>
                  </a:lnTo>
                  <a:lnTo>
                    <a:pt x="1606" y="1714"/>
                  </a:lnTo>
                  <a:lnTo>
                    <a:pt x="1624" y="1742"/>
                  </a:lnTo>
                  <a:lnTo>
                    <a:pt x="1622" y="1757"/>
                  </a:lnTo>
                  <a:lnTo>
                    <a:pt x="1619" y="1773"/>
                  </a:lnTo>
                  <a:lnTo>
                    <a:pt x="1616" y="1790"/>
                  </a:lnTo>
                  <a:lnTo>
                    <a:pt x="1612" y="1810"/>
                  </a:lnTo>
                  <a:lnTo>
                    <a:pt x="1607" y="1829"/>
                  </a:lnTo>
                  <a:lnTo>
                    <a:pt x="1602" y="1850"/>
                  </a:lnTo>
                  <a:lnTo>
                    <a:pt x="1596" y="1873"/>
                  </a:lnTo>
                  <a:lnTo>
                    <a:pt x="1589" y="1895"/>
                  </a:lnTo>
                  <a:lnTo>
                    <a:pt x="1547" y="1941"/>
                  </a:lnTo>
                  <a:lnTo>
                    <a:pt x="1504" y="1982"/>
                  </a:lnTo>
                  <a:lnTo>
                    <a:pt x="1482" y="2001"/>
                  </a:lnTo>
                  <a:lnTo>
                    <a:pt x="1459" y="2020"/>
                  </a:lnTo>
                  <a:lnTo>
                    <a:pt x="1437" y="2037"/>
                  </a:lnTo>
                  <a:lnTo>
                    <a:pt x="1413" y="2054"/>
                  </a:lnTo>
                  <a:lnTo>
                    <a:pt x="1389" y="2068"/>
                  </a:lnTo>
                  <a:lnTo>
                    <a:pt x="1364" y="2081"/>
                  </a:lnTo>
                  <a:lnTo>
                    <a:pt x="1339" y="2092"/>
                  </a:lnTo>
                  <a:lnTo>
                    <a:pt x="1315" y="2102"/>
                  </a:lnTo>
                  <a:lnTo>
                    <a:pt x="1288" y="2110"/>
                  </a:lnTo>
                  <a:lnTo>
                    <a:pt x="1262" y="2116"/>
                  </a:lnTo>
                  <a:lnTo>
                    <a:pt x="1234" y="2119"/>
                  </a:lnTo>
                  <a:lnTo>
                    <a:pt x="1206" y="2120"/>
                  </a:lnTo>
                  <a:lnTo>
                    <a:pt x="1112" y="2120"/>
                  </a:lnTo>
                  <a:lnTo>
                    <a:pt x="1091" y="2119"/>
                  </a:lnTo>
                  <a:lnTo>
                    <a:pt x="1069" y="2118"/>
                  </a:lnTo>
                  <a:lnTo>
                    <a:pt x="1046" y="2114"/>
                  </a:lnTo>
                  <a:lnTo>
                    <a:pt x="1025" y="2110"/>
                  </a:lnTo>
                  <a:lnTo>
                    <a:pt x="1002" y="2104"/>
                  </a:lnTo>
                  <a:lnTo>
                    <a:pt x="979" y="2097"/>
                  </a:lnTo>
                  <a:lnTo>
                    <a:pt x="956" y="2090"/>
                  </a:lnTo>
                  <a:lnTo>
                    <a:pt x="934" y="2081"/>
                  </a:lnTo>
                  <a:lnTo>
                    <a:pt x="888" y="2060"/>
                  </a:lnTo>
                  <a:lnTo>
                    <a:pt x="843" y="2036"/>
                  </a:lnTo>
                  <a:lnTo>
                    <a:pt x="796" y="2009"/>
                  </a:lnTo>
                  <a:lnTo>
                    <a:pt x="751" y="1979"/>
                  </a:lnTo>
                  <a:lnTo>
                    <a:pt x="706" y="1946"/>
                  </a:lnTo>
                  <a:lnTo>
                    <a:pt x="661" y="1910"/>
                  </a:lnTo>
                  <a:lnTo>
                    <a:pt x="617" y="1873"/>
                  </a:lnTo>
                  <a:lnTo>
                    <a:pt x="574" y="1834"/>
                  </a:lnTo>
                  <a:lnTo>
                    <a:pt x="531" y="1793"/>
                  </a:lnTo>
                  <a:lnTo>
                    <a:pt x="489" y="1752"/>
                  </a:lnTo>
                  <a:lnTo>
                    <a:pt x="449" y="1710"/>
                  </a:lnTo>
                  <a:lnTo>
                    <a:pt x="409" y="1668"/>
                  </a:lnTo>
                  <a:lnTo>
                    <a:pt x="371" y="1625"/>
                  </a:lnTo>
                  <a:lnTo>
                    <a:pt x="334" y="1583"/>
                  </a:lnTo>
                  <a:lnTo>
                    <a:pt x="299" y="1542"/>
                  </a:lnTo>
                  <a:lnTo>
                    <a:pt x="266" y="1502"/>
                  </a:lnTo>
                  <a:lnTo>
                    <a:pt x="235" y="1463"/>
                  </a:lnTo>
                  <a:lnTo>
                    <a:pt x="206" y="1426"/>
                  </a:lnTo>
                  <a:lnTo>
                    <a:pt x="178" y="1390"/>
                  </a:lnTo>
                  <a:lnTo>
                    <a:pt x="153" y="1357"/>
                  </a:lnTo>
                  <a:lnTo>
                    <a:pt x="131" y="1327"/>
                  </a:lnTo>
                  <a:lnTo>
                    <a:pt x="111" y="1299"/>
                  </a:lnTo>
                  <a:lnTo>
                    <a:pt x="95" y="1275"/>
                  </a:lnTo>
                  <a:lnTo>
                    <a:pt x="80" y="1255"/>
                  </a:lnTo>
                  <a:lnTo>
                    <a:pt x="74" y="1245"/>
                  </a:lnTo>
                  <a:lnTo>
                    <a:pt x="69" y="1238"/>
                  </a:lnTo>
                  <a:lnTo>
                    <a:pt x="64" y="1231"/>
                  </a:lnTo>
                  <a:lnTo>
                    <a:pt x="60" y="1226"/>
                  </a:lnTo>
                  <a:lnTo>
                    <a:pt x="57" y="1222"/>
                  </a:lnTo>
                  <a:lnTo>
                    <a:pt x="55" y="1219"/>
                  </a:lnTo>
                  <a:lnTo>
                    <a:pt x="53" y="1217"/>
                  </a:lnTo>
                  <a:lnTo>
                    <a:pt x="53" y="1216"/>
                  </a:lnTo>
                  <a:lnTo>
                    <a:pt x="53" y="1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42" name="Freeform 51"/>
            <p:cNvSpPr>
              <a:spLocks/>
            </p:cNvSpPr>
            <p:nvPr/>
          </p:nvSpPr>
          <p:spPr bwMode="auto">
            <a:xfrm>
              <a:off x="4205288" y="4954588"/>
              <a:ext cx="180975" cy="255588"/>
            </a:xfrm>
            <a:custGeom>
              <a:avLst/>
              <a:gdLst>
                <a:gd name="T0" fmla="*/ 186 w 1703"/>
                <a:gd name="T1" fmla="*/ 2409 h 2413"/>
                <a:gd name="T2" fmla="*/ 136 w 1703"/>
                <a:gd name="T3" fmla="*/ 2400 h 2413"/>
                <a:gd name="T4" fmla="*/ 96 w 1703"/>
                <a:gd name="T5" fmla="*/ 2383 h 2413"/>
                <a:gd name="T6" fmla="*/ 67 w 1703"/>
                <a:gd name="T7" fmla="*/ 2359 h 2413"/>
                <a:gd name="T8" fmla="*/ 32 w 1703"/>
                <a:gd name="T9" fmla="*/ 2300 h 2413"/>
                <a:gd name="T10" fmla="*/ 19 w 1703"/>
                <a:gd name="T11" fmla="*/ 2242 h 2413"/>
                <a:gd name="T12" fmla="*/ 19 w 1703"/>
                <a:gd name="T13" fmla="*/ 2200 h 2413"/>
                <a:gd name="T14" fmla="*/ 20 w 1703"/>
                <a:gd name="T15" fmla="*/ 2192 h 2413"/>
                <a:gd name="T16" fmla="*/ 73 w 1703"/>
                <a:gd name="T17" fmla="*/ 1899 h 2413"/>
                <a:gd name="T18" fmla="*/ 279 w 1703"/>
                <a:gd name="T19" fmla="*/ 1671 h 2413"/>
                <a:gd name="T20" fmla="*/ 351 w 1703"/>
                <a:gd name="T21" fmla="*/ 1570 h 2413"/>
                <a:gd name="T22" fmla="*/ 427 w 1703"/>
                <a:gd name="T23" fmla="*/ 1446 h 2413"/>
                <a:gd name="T24" fmla="*/ 506 w 1703"/>
                <a:gd name="T25" fmla="*/ 1305 h 2413"/>
                <a:gd name="T26" fmla="*/ 588 w 1703"/>
                <a:gd name="T27" fmla="*/ 1149 h 2413"/>
                <a:gd name="T28" fmla="*/ 698 w 1703"/>
                <a:gd name="T29" fmla="*/ 923 h 2413"/>
                <a:gd name="T30" fmla="*/ 861 w 1703"/>
                <a:gd name="T31" fmla="*/ 567 h 2413"/>
                <a:gd name="T32" fmla="*/ 1010 w 1703"/>
                <a:gd name="T33" fmla="*/ 217 h 2413"/>
                <a:gd name="T34" fmla="*/ 1077 w 1703"/>
                <a:gd name="T35" fmla="*/ 53 h 2413"/>
                <a:gd name="T36" fmla="*/ 1164 w 1703"/>
                <a:gd name="T37" fmla="*/ 92 h 2413"/>
                <a:gd name="T38" fmla="*/ 1249 w 1703"/>
                <a:gd name="T39" fmla="*/ 223 h 2413"/>
                <a:gd name="T40" fmla="*/ 1321 w 1703"/>
                <a:gd name="T41" fmla="*/ 358 h 2413"/>
                <a:gd name="T42" fmla="*/ 1389 w 1703"/>
                <a:gd name="T43" fmla="*/ 513 h 2413"/>
                <a:gd name="T44" fmla="*/ 1425 w 1703"/>
                <a:gd name="T45" fmla="*/ 603 h 2413"/>
                <a:gd name="T46" fmla="*/ 1463 w 1703"/>
                <a:gd name="T47" fmla="*/ 703 h 2413"/>
                <a:gd name="T48" fmla="*/ 1505 w 1703"/>
                <a:gd name="T49" fmla="*/ 815 h 2413"/>
                <a:gd name="T50" fmla="*/ 1529 w 1703"/>
                <a:gd name="T51" fmla="*/ 901 h 2413"/>
                <a:gd name="T52" fmla="*/ 1542 w 1703"/>
                <a:gd name="T53" fmla="*/ 983 h 2413"/>
                <a:gd name="T54" fmla="*/ 1550 w 1703"/>
                <a:gd name="T55" fmla="*/ 1079 h 2413"/>
                <a:gd name="T56" fmla="*/ 1556 w 1703"/>
                <a:gd name="T57" fmla="*/ 1288 h 2413"/>
                <a:gd name="T58" fmla="*/ 1556 w 1703"/>
                <a:gd name="T59" fmla="*/ 1457 h 2413"/>
                <a:gd name="T60" fmla="*/ 1554 w 1703"/>
                <a:gd name="T61" fmla="*/ 1544 h 2413"/>
                <a:gd name="T62" fmla="*/ 1551 w 1703"/>
                <a:gd name="T63" fmla="*/ 1617 h 2413"/>
                <a:gd name="T64" fmla="*/ 1549 w 1703"/>
                <a:gd name="T65" fmla="*/ 1669 h 2413"/>
                <a:gd name="T66" fmla="*/ 1548 w 1703"/>
                <a:gd name="T67" fmla="*/ 1694 h 2413"/>
                <a:gd name="T68" fmla="*/ 1550 w 1703"/>
                <a:gd name="T69" fmla="*/ 1698 h 2413"/>
                <a:gd name="T70" fmla="*/ 1563 w 1703"/>
                <a:gd name="T71" fmla="*/ 1714 h 2413"/>
                <a:gd name="T72" fmla="*/ 1598 w 1703"/>
                <a:gd name="T73" fmla="*/ 1765 h 2413"/>
                <a:gd name="T74" fmla="*/ 1640 w 1703"/>
                <a:gd name="T75" fmla="*/ 1840 h 2413"/>
                <a:gd name="T76" fmla="*/ 1679 w 1703"/>
                <a:gd name="T77" fmla="*/ 1933 h 2413"/>
                <a:gd name="T78" fmla="*/ 1702 w 1703"/>
                <a:gd name="T79" fmla="*/ 2036 h 2413"/>
                <a:gd name="T80" fmla="*/ 1697 w 1703"/>
                <a:gd name="T81" fmla="*/ 2139 h 2413"/>
                <a:gd name="T82" fmla="*/ 1668 w 1703"/>
                <a:gd name="T83" fmla="*/ 2232 h 2413"/>
                <a:gd name="T84" fmla="*/ 1617 w 1703"/>
                <a:gd name="T85" fmla="*/ 2312 h 2413"/>
                <a:gd name="T86" fmla="*/ 1546 w 1703"/>
                <a:gd name="T87" fmla="*/ 2370 h 2413"/>
                <a:gd name="T88" fmla="*/ 1458 w 1703"/>
                <a:gd name="T89" fmla="*/ 2405 h 2413"/>
                <a:gd name="T90" fmla="*/ 1391 w 1703"/>
                <a:gd name="T91" fmla="*/ 2413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3" h="2413">
                  <a:moveTo>
                    <a:pt x="1391" y="2413"/>
                  </a:moveTo>
                  <a:lnTo>
                    <a:pt x="206" y="2410"/>
                  </a:lnTo>
                  <a:lnTo>
                    <a:pt x="186" y="2409"/>
                  </a:lnTo>
                  <a:lnTo>
                    <a:pt x="168" y="2408"/>
                  </a:lnTo>
                  <a:lnTo>
                    <a:pt x="151" y="2404"/>
                  </a:lnTo>
                  <a:lnTo>
                    <a:pt x="136" y="2400"/>
                  </a:lnTo>
                  <a:lnTo>
                    <a:pt x="121" y="2395"/>
                  </a:lnTo>
                  <a:lnTo>
                    <a:pt x="108" y="2389"/>
                  </a:lnTo>
                  <a:lnTo>
                    <a:pt x="96" y="2383"/>
                  </a:lnTo>
                  <a:lnTo>
                    <a:pt x="85" y="2376"/>
                  </a:lnTo>
                  <a:lnTo>
                    <a:pt x="75" y="2367"/>
                  </a:lnTo>
                  <a:lnTo>
                    <a:pt x="67" y="2359"/>
                  </a:lnTo>
                  <a:lnTo>
                    <a:pt x="51" y="2341"/>
                  </a:lnTo>
                  <a:lnTo>
                    <a:pt x="40" y="2321"/>
                  </a:lnTo>
                  <a:lnTo>
                    <a:pt x="32" y="2300"/>
                  </a:lnTo>
                  <a:lnTo>
                    <a:pt x="25" y="2280"/>
                  </a:lnTo>
                  <a:lnTo>
                    <a:pt x="21" y="2260"/>
                  </a:lnTo>
                  <a:lnTo>
                    <a:pt x="19" y="2242"/>
                  </a:lnTo>
                  <a:lnTo>
                    <a:pt x="18" y="2225"/>
                  </a:lnTo>
                  <a:lnTo>
                    <a:pt x="19" y="2212"/>
                  </a:lnTo>
                  <a:lnTo>
                    <a:pt x="19" y="2200"/>
                  </a:lnTo>
                  <a:lnTo>
                    <a:pt x="19" y="2196"/>
                  </a:lnTo>
                  <a:lnTo>
                    <a:pt x="20" y="2193"/>
                  </a:lnTo>
                  <a:lnTo>
                    <a:pt x="20" y="2192"/>
                  </a:lnTo>
                  <a:lnTo>
                    <a:pt x="20" y="2191"/>
                  </a:lnTo>
                  <a:lnTo>
                    <a:pt x="0" y="1972"/>
                  </a:lnTo>
                  <a:lnTo>
                    <a:pt x="73" y="1899"/>
                  </a:lnTo>
                  <a:lnTo>
                    <a:pt x="144" y="1825"/>
                  </a:lnTo>
                  <a:lnTo>
                    <a:pt x="213" y="1748"/>
                  </a:lnTo>
                  <a:lnTo>
                    <a:pt x="279" y="1671"/>
                  </a:lnTo>
                  <a:lnTo>
                    <a:pt x="302" y="1640"/>
                  </a:lnTo>
                  <a:lnTo>
                    <a:pt x="326" y="1606"/>
                  </a:lnTo>
                  <a:lnTo>
                    <a:pt x="351" y="1570"/>
                  </a:lnTo>
                  <a:lnTo>
                    <a:pt x="375" y="1531"/>
                  </a:lnTo>
                  <a:lnTo>
                    <a:pt x="401" y="1490"/>
                  </a:lnTo>
                  <a:lnTo>
                    <a:pt x="427" y="1446"/>
                  </a:lnTo>
                  <a:lnTo>
                    <a:pt x="453" y="1401"/>
                  </a:lnTo>
                  <a:lnTo>
                    <a:pt x="480" y="1354"/>
                  </a:lnTo>
                  <a:lnTo>
                    <a:pt x="506" y="1305"/>
                  </a:lnTo>
                  <a:lnTo>
                    <a:pt x="533" y="1254"/>
                  </a:lnTo>
                  <a:lnTo>
                    <a:pt x="560" y="1202"/>
                  </a:lnTo>
                  <a:lnTo>
                    <a:pt x="588" y="1149"/>
                  </a:lnTo>
                  <a:lnTo>
                    <a:pt x="615" y="1093"/>
                  </a:lnTo>
                  <a:lnTo>
                    <a:pt x="643" y="1038"/>
                  </a:lnTo>
                  <a:lnTo>
                    <a:pt x="698" y="923"/>
                  </a:lnTo>
                  <a:lnTo>
                    <a:pt x="753" y="806"/>
                  </a:lnTo>
                  <a:lnTo>
                    <a:pt x="807" y="686"/>
                  </a:lnTo>
                  <a:lnTo>
                    <a:pt x="861" y="567"/>
                  </a:lnTo>
                  <a:lnTo>
                    <a:pt x="912" y="448"/>
                  </a:lnTo>
                  <a:lnTo>
                    <a:pt x="962" y="331"/>
                  </a:lnTo>
                  <a:lnTo>
                    <a:pt x="1010" y="217"/>
                  </a:lnTo>
                  <a:lnTo>
                    <a:pt x="1033" y="161"/>
                  </a:lnTo>
                  <a:lnTo>
                    <a:pt x="1056" y="106"/>
                  </a:lnTo>
                  <a:lnTo>
                    <a:pt x="1077" y="53"/>
                  </a:lnTo>
                  <a:lnTo>
                    <a:pt x="1098" y="0"/>
                  </a:lnTo>
                  <a:lnTo>
                    <a:pt x="1132" y="47"/>
                  </a:lnTo>
                  <a:lnTo>
                    <a:pt x="1164" y="92"/>
                  </a:lnTo>
                  <a:lnTo>
                    <a:pt x="1194" y="136"/>
                  </a:lnTo>
                  <a:lnTo>
                    <a:pt x="1222" y="180"/>
                  </a:lnTo>
                  <a:lnTo>
                    <a:pt x="1249" y="223"/>
                  </a:lnTo>
                  <a:lnTo>
                    <a:pt x="1273" y="266"/>
                  </a:lnTo>
                  <a:lnTo>
                    <a:pt x="1297" y="311"/>
                  </a:lnTo>
                  <a:lnTo>
                    <a:pt x="1321" y="358"/>
                  </a:lnTo>
                  <a:lnTo>
                    <a:pt x="1344" y="406"/>
                  </a:lnTo>
                  <a:lnTo>
                    <a:pt x="1366" y="458"/>
                  </a:lnTo>
                  <a:lnTo>
                    <a:pt x="1389" y="513"/>
                  </a:lnTo>
                  <a:lnTo>
                    <a:pt x="1401" y="542"/>
                  </a:lnTo>
                  <a:lnTo>
                    <a:pt x="1413" y="572"/>
                  </a:lnTo>
                  <a:lnTo>
                    <a:pt x="1425" y="603"/>
                  </a:lnTo>
                  <a:lnTo>
                    <a:pt x="1438" y="635"/>
                  </a:lnTo>
                  <a:lnTo>
                    <a:pt x="1450" y="668"/>
                  </a:lnTo>
                  <a:lnTo>
                    <a:pt x="1463" y="703"/>
                  </a:lnTo>
                  <a:lnTo>
                    <a:pt x="1477" y="739"/>
                  </a:lnTo>
                  <a:lnTo>
                    <a:pt x="1490" y="776"/>
                  </a:lnTo>
                  <a:lnTo>
                    <a:pt x="1505" y="815"/>
                  </a:lnTo>
                  <a:lnTo>
                    <a:pt x="1519" y="855"/>
                  </a:lnTo>
                  <a:lnTo>
                    <a:pt x="1524" y="877"/>
                  </a:lnTo>
                  <a:lnTo>
                    <a:pt x="1529" y="901"/>
                  </a:lnTo>
                  <a:lnTo>
                    <a:pt x="1535" y="926"/>
                  </a:lnTo>
                  <a:lnTo>
                    <a:pt x="1538" y="954"/>
                  </a:lnTo>
                  <a:lnTo>
                    <a:pt x="1542" y="983"/>
                  </a:lnTo>
                  <a:lnTo>
                    <a:pt x="1545" y="1014"/>
                  </a:lnTo>
                  <a:lnTo>
                    <a:pt x="1547" y="1046"/>
                  </a:lnTo>
                  <a:lnTo>
                    <a:pt x="1550" y="1079"/>
                  </a:lnTo>
                  <a:lnTo>
                    <a:pt x="1553" y="1147"/>
                  </a:lnTo>
                  <a:lnTo>
                    <a:pt x="1555" y="1217"/>
                  </a:lnTo>
                  <a:lnTo>
                    <a:pt x="1556" y="1288"/>
                  </a:lnTo>
                  <a:lnTo>
                    <a:pt x="1557" y="1358"/>
                  </a:lnTo>
                  <a:lnTo>
                    <a:pt x="1556" y="1425"/>
                  </a:lnTo>
                  <a:lnTo>
                    <a:pt x="1556" y="1457"/>
                  </a:lnTo>
                  <a:lnTo>
                    <a:pt x="1555" y="1488"/>
                  </a:lnTo>
                  <a:lnTo>
                    <a:pt x="1554" y="1517"/>
                  </a:lnTo>
                  <a:lnTo>
                    <a:pt x="1554" y="1544"/>
                  </a:lnTo>
                  <a:lnTo>
                    <a:pt x="1553" y="1571"/>
                  </a:lnTo>
                  <a:lnTo>
                    <a:pt x="1552" y="1595"/>
                  </a:lnTo>
                  <a:lnTo>
                    <a:pt x="1551" y="1617"/>
                  </a:lnTo>
                  <a:lnTo>
                    <a:pt x="1551" y="1637"/>
                  </a:lnTo>
                  <a:lnTo>
                    <a:pt x="1550" y="1655"/>
                  </a:lnTo>
                  <a:lnTo>
                    <a:pt x="1549" y="1669"/>
                  </a:lnTo>
                  <a:lnTo>
                    <a:pt x="1549" y="1680"/>
                  </a:lnTo>
                  <a:lnTo>
                    <a:pt x="1548" y="1689"/>
                  </a:lnTo>
                  <a:lnTo>
                    <a:pt x="1548" y="1694"/>
                  </a:lnTo>
                  <a:lnTo>
                    <a:pt x="1548" y="1696"/>
                  </a:lnTo>
                  <a:lnTo>
                    <a:pt x="1548" y="1697"/>
                  </a:lnTo>
                  <a:lnTo>
                    <a:pt x="1550" y="1698"/>
                  </a:lnTo>
                  <a:lnTo>
                    <a:pt x="1552" y="1701"/>
                  </a:lnTo>
                  <a:lnTo>
                    <a:pt x="1555" y="1704"/>
                  </a:lnTo>
                  <a:lnTo>
                    <a:pt x="1563" y="1714"/>
                  </a:lnTo>
                  <a:lnTo>
                    <a:pt x="1573" y="1728"/>
                  </a:lnTo>
                  <a:lnTo>
                    <a:pt x="1584" y="1745"/>
                  </a:lnTo>
                  <a:lnTo>
                    <a:pt x="1598" y="1765"/>
                  </a:lnTo>
                  <a:lnTo>
                    <a:pt x="1611" y="1787"/>
                  </a:lnTo>
                  <a:lnTo>
                    <a:pt x="1625" y="1813"/>
                  </a:lnTo>
                  <a:lnTo>
                    <a:pt x="1640" y="1840"/>
                  </a:lnTo>
                  <a:lnTo>
                    <a:pt x="1654" y="1870"/>
                  </a:lnTo>
                  <a:lnTo>
                    <a:pt x="1668" y="1901"/>
                  </a:lnTo>
                  <a:lnTo>
                    <a:pt x="1679" y="1933"/>
                  </a:lnTo>
                  <a:lnTo>
                    <a:pt x="1689" y="1967"/>
                  </a:lnTo>
                  <a:lnTo>
                    <a:pt x="1697" y="2001"/>
                  </a:lnTo>
                  <a:lnTo>
                    <a:pt x="1702" y="2036"/>
                  </a:lnTo>
                  <a:lnTo>
                    <a:pt x="1703" y="2071"/>
                  </a:lnTo>
                  <a:lnTo>
                    <a:pt x="1702" y="2106"/>
                  </a:lnTo>
                  <a:lnTo>
                    <a:pt x="1697" y="2139"/>
                  </a:lnTo>
                  <a:lnTo>
                    <a:pt x="1691" y="2172"/>
                  </a:lnTo>
                  <a:lnTo>
                    <a:pt x="1680" y="2203"/>
                  </a:lnTo>
                  <a:lnTo>
                    <a:pt x="1668" y="2232"/>
                  </a:lnTo>
                  <a:lnTo>
                    <a:pt x="1653" y="2261"/>
                  </a:lnTo>
                  <a:lnTo>
                    <a:pt x="1637" y="2287"/>
                  </a:lnTo>
                  <a:lnTo>
                    <a:pt x="1617" y="2312"/>
                  </a:lnTo>
                  <a:lnTo>
                    <a:pt x="1596" y="2333"/>
                  </a:lnTo>
                  <a:lnTo>
                    <a:pt x="1572" y="2354"/>
                  </a:lnTo>
                  <a:lnTo>
                    <a:pt x="1546" y="2370"/>
                  </a:lnTo>
                  <a:lnTo>
                    <a:pt x="1519" y="2386"/>
                  </a:lnTo>
                  <a:lnTo>
                    <a:pt x="1489" y="2397"/>
                  </a:lnTo>
                  <a:lnTo>
                    <a:pt x="1458" y="2405"/>
                  </a:lnTo>
                  <a:lnTo>
                    <a:pt x="1425" y="2411"/>
                  </a:lnTo>
                  <a:lnTo>
                    <a:pt x="1391" y="2413"/>
                  </a:lnTo>
                  <a:lnTo>
                    <a:pt x="1391" y="2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grpSp>
        <p:nvGrpSpPr>
          <p:cNvPr id="143" name="Group 142"/>
          <p:cNvGrpSpPr/>
          <p:nvPr/>
        </p:nvGrpSpPr>
        <p:grpSpPr>
          <a:xfrm>
            <a:off x="8006855" y="2489093"/>
            <a:ext cx="327575" cy="401202"/>
            <a:chOff x="-3084513" y="3390510"/>
            <a:chExt cx="2716213" cy="3363913"/>
          </a:xfrm>
          <a:solidFill>
            <a:schemeClr val="tx1"/>
          </a:solidFill>
        </p:grpSpPr>
        <p:sp>
          <p:nvSpPr>
            <p:cNvPr id="14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sp>
          <p:nvSpPr>
            <p:cNvPr id="14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grpSp>
      <p:grpSp>
        <p:nvGrpSpPr>
          <p:cNvPr id="146" name="Group 145"/>
          <p:cNvGrpSpPr/>
          <p:nvPr/>
        </p:nvGrpSpPr>
        <p:grpSpPr>
          <a:xfrm>
            <a:off x="8006855" y="3224282"/>
            <a:ext cx="327575" cy="401202"/>
            <a:chOff x="-3084513" y="3390510"/>
            <a:chExt cx="2716213" cy="3363913"/>
          </a:xfrm>
          <a:solidFill>
            <a:schemeClr val="tx1"/>
          </a:solidFill>
        </p:grpSpPr>
        <p:sp>
          <p:nvSpPr>
            <p:cNvPr id="147"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sp>
          <p:nvSpPr>
            <p:cNvPr id="148"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grpSp>
      <p:sp>
        <p:nvSpPr>
          <p:cNvPr id="4" name="Title 3">
            <a:extLst>
              <a:ext uri="{FF2B5EF4-FFF2-40B4-BE49-F238E27FC236}">
                <a16:creationId xmlns:a16="http://schemas.microsoft.com/office/drawing/2014/main" id="{22012CFC-F42B-492C-980D-05854647E1FE}"/>
              </a:ext>
            </a:extLst>
          </p:cNvPr>
          <p:cNvSpPr>
            <a:spLocks noGrp="1"/>
          </p:cNvSpPr>
          <p:nvPr>
            <p:ph type="title"/>
          </p:nvPr>
        </p:nvSpPr>
        <p:spPr>
          <a:xfrm>
            <a:off x="1666876" y="896252"/>
            <a:ext cx="8858251" cy="577180"/>
          </a:xfrm>
        </p:spPr>
        <p:txBody>
          <a:bodyPr>
            <a:normAutofit fontScale="90000"/>
          </a:bodyPr>
          <a:lstStyle/>
          <a:p>
            <a:r>
              <a:rPr lang="en-US">
                <a:latin typeface="+mn-lt"/>
              </a:rPr>
              <a:t>Data Lake Analytics Scenario</a:t>
            </a:r>
            <a:endParaRPr lang="it-IT">
              <a:latin typeface="+mn-lt"/>
            </a:endParaRPr>
          </a:p>
        </p:txBody>
      </p:sp>
    </p:spTree>
    <p:extLst>
      <p:ext uri="{BB962C8B-B14F-4D97-AF65-F5344CB8AC3E}">
        <p14:creationId xmlns:p14="http://schemas.microsoft.com/office/powerpoint/2010/main" val="1992944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05342" y="1249832"/>
            <a:ext cx="2200735"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ON-PREMISES</a:t>
            </a:r>
          </a:p>
        </p:txBody>
      </p:sp>
      <p:sp>
        <p:nvSpPr>
          <p:cNvPr id="26" name="Rectangle 25"/>
          <p:cNvSpPr/>
          <p:nvPr/>
        </p:nvSpPr>
        <p:spPr>
          <a:xfrm>
            <a:off x="4326148" y="1249832"/>
            <a:ext cx="456849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CLOUD</a:t>
            </a:r>
          </a:p>
        </p:txBody>
      </p:sp>
      <p:sp>
        <p:nvSpPr>
          <p:cNvPr id="27" name="Rectangle 26"/>
          <p:cNvSpPr/>
          <p:nvPr/>
        </p:nvSpPr>
        <p:spPr>
          <a:xfrm>
            <a:off x="1966609" y="2542475"/>
            <a:ext cx="1042454" cy="282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Massive Archive</a:t>
            </a:r>
          </a:p>
        </p:txBody>
      </p:sp>
      <p:sp>
        <p:nvSpPr>
          <p:cNvPr id="28" name="Rectangle 27"/>
          <p:cNvSpPr/>
          <p:nvPr/>
        </p:nvSpPr>
        <p:spPr>
          <a:xfrm>
            <a:off x="1961976" y="3432245"/>
            <a:ext cx="1042454" cy="880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685669">
              <a:defRPr/>
            </a:pPr>
            <a:r>
              <a:rPr lang="en-US" sz="825" kern="0">
                <a:solidFill>
                  <a:schemeClr val="tx1"/>
                </a:solidFill>
                <a:latin typeface="Segoe UI"/>
              </a:rPr>
              <a:t>On-Prem HDFS</a:t>
            </a:r>
          </a:p>
        </p:txBody>
      </p:sp>
      <p:sp>
        <p:nvSpPr>
          <p:cNvPr id="8" name="Down Arrow 7"/>
          <p:cNvSpPr/>
          <p:nvPr/>
        </p:nvSpPr>
        <p:spPr>
          <a:xfrm>
            <a:off x="2355793" y="2933761"/>
            <a:ext cx="254822" cy="36138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29" name="Rectangle 28"/>
          <p:cNvSpPr/>
          <p:nvPr/>
        </p:nvSpPr>
        <p:spPr>
          <a:xfrm>
            <a:off x="2710998" y="2972918"/>
            <a:ext cx="691881"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Initial one time import</a:t>
            </a:r>
          </a:p>
        </p:txBody>
      </p:sp>
      <p:sp>
        <p:nvSpPr>
          <p:cNvPr id="30" name="Rectangle 29"/>
          <p:cNvSpPr/>
          <p:nvPr/>
        </p:nvSpPr>
        <p:spPr>
          <a:xfrm>
            <a:off x="1966609" y="5208286"/>
            <a:ext cx="1042454" cy="343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Active Incoming Data</a:t>
            </a:r>
          </a:p>
        </p:txBody>
      </p:sp>
      <p:sp>
        <p:nvSpPr>
          <p:cNvPr id="31" name="Down Arrow 30"/>
          <p:cNvSpPr/>
          <p:nvPr/>
        </p:nvSpPr>
        <p:spPr>
          <a:xfrm rot="10800000">
            <a:off x="2321815" y="4466891"/>
            <a:ext cx="254822" cy="36138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2" name="Rectangle 31"/>
          <p:cNvSpPr/>
          <p:nvPr/>
        </p:nvSpPr>
        <p:spPr>
          <a:xfrm>
            <a:off x="2663123" y="4548182"/>
            <a:ext cx="691881"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dirty="0">
                <a:solidFill>
                  <a:schemeClr val="tx1"/>
                </a:solidFill>
                <a:latin typeface="Segoe UI"/>
              </a:rPr>
              <a:t>Incremental</a:t>
            </a:r>
          </a:p>
          <a:p>
            <a:pPr defTabSz="685669">
              <a:defRPr/>
            </a:pPr>
            <a:r>
              <a:rPr lang="en-US" sz="825" kern="0" dirty="0">
                <a:solidFill>
                  <a:schemeClr val="tx1"/>
                </a:solidFill>
                <a:latin typeface="Segoe UI"/>
              </a:rPr>
              <a:t>updates</a:t>
            </a:r>
          </a:p>
        </p:txBody>
      </p:sp>
      <p:sp>
        <p:nvSpPr>
          <p:cNvPr id="18" name="Right Arrow 17"/>
          <p:cNvSpPr/>
          <p:nvPr/>
        </p:nvSpPr>
        <p:spPr>
          <a:xfrm>
            <a:off x="3406756" y="3529512"/>
            <a:ext cx="653270"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4" name="Rectangle 33"/>
          <p:cNvSpPr/>
          <p:nvPr/>
        </p:nvSpPr>
        <p:spPr>
          <a:xfrm>
            <a:off x="4213529" y="3198675"/>
            <a:ext cx="1042454" cy="969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endParaRPr lang="en-US" sz="825" kern="0">
              <a:solidFill>
                <a:schemeClr val="tx1"/>
              </a:solidFill>
              <a:latin typeface="Segoe UI"/>
            </a:endParaRPr>
          </a:p>
          <a:p>
            <a:pPr algn="ctr" defTabSz="685669">
              <a:defRPr/>
            </a:pPr>
            <a:r>
              <a:rPr lang="en-US" sz="825" kern="0">
                <a:solidFill>
                  <a:schemeClr val="tx1"/>
                </a:solidFill>
                <a:latin typeface="Segoe UI"/>
              </a:rPr>
              <a:t>“Landing Zone”</a:t>
            </a:r>
          </a:p>
          <a:p>
            <a:pPr algn="ctr" defTabSz="685669">
              <a:defRPr/>
            </a:pPr>
            <a:r>
              <a:rPr lang="en-US" sz="825" kern="0">
                <a:solidFill>
                  <a:schemeClr val="tx1"/>
                </a:solidFill>
                <a:latin typeface="Segoe UI"/>
              </a:rPr>
              <a:t>Data Lake Store</a:t>
            </a:r>
          </a:p>
        </p:txBody>
      </p:sp>
      <p:sp>
        <p:nvSpPr>
          <p:cNvPr id="35" name="Freeform 34"/>
          <p:cNvSpPr>
            <a:spLocks noChangeAspect="1"/>
          </p:cNvSpPr>
          <p:nvPr/>
        </p:nvSpPr>
        <p:spPr bwMode="black">
          <a:xfrm>
            <a:off x="2324904" y="2223360"/>
            <a:ext cx="270717" cy="27312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latin typeface="Segoe UI"/>
              <a:ea typeface="Segoe UI" pitchFamily="34" charset="0"/>
              <a:cs typeface="Segoe UI" pitchFamily="34" charset="0"/>
            </a:endParaRPr>
          </a:p>
        </p:txBody>
      </p:sp>
      <p:grpSp>
        <p:nvGrpSpPr>
          <p:cNvPr id="36" name="Group 35"/>
          <p:cNvGrpSpPr/>
          <p:nvPr/>
        </p:nvGrpSpPr>
        <p:grpSpPr>
          <a:xfrm>
            <a:off x="2275070" y="3669988"/>
            <a:ext cx="486893" cy="360923"/>
            <a:chOff x="1358900" y="3878263"/>
            <a:chExt cx="1638300" cy="1214438"/>
          </a:xfrm>
        </p:grpSpPr>
        <p:sp>
          <p:nvSpPr>
            <p:cNvPr id="37" name="Freeform 41"/>
            <p:cNvSpPr>
              <a:spLocks/>
            </p:cNvSpPr>
            <p:nvPr/>
          </p:nvSpPr>
          <p:spPr bwMode="auto">
            <a:xfrm>
              <a:off x="1376363" y="3897313"/>
              <a:ext cx="1606550" cy="1179513"/>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38" name="Freeform 42"/>
            <p:cNvSpPr>
              <a:spLocks/>
            </p:cNvSpPr>
            <p:nvPr/>
          </p:nvSpPr>
          <p:spPr bwMode="auto">
            <a:xfrm>
              <a:off x="1376363" y="4618038"/>
              <a:ext cx="246062" cy="33020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39" name="Freeform 43"/>
            <p:cNvSpPr>
              <a:spLocks/>
            </p:cNvSpPr>
            <p:nvPr/>
          </p:nvSpPr>
          <p:spPr bwMode="auto">
            <a:xfrm>
              <a:off x="2203450" y="4699000"/>
              <a:ext cx="254000" cy="34607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40" name="Freeform 44"/>
            <p:cNvSpPr>
              <a:spLocks noEditPoints="1"/>
            </p:cNvSpPr>
            <p:nvPr/>
          </p:nvSpPr>
          <p:spPr bwMode="auto">
            <a:xfrm>
              <a:off x="1358900" y="3878263"/>
              <a:ext cx="1638300" cy="121443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41" name="Freeform 45"/>
            <p:cNvSpPr>
              <a:spLocks/>
            </p:cNvSpPr>
            <p:nvPr/>
          </p:nvSpPr>
          <p:spPr bwMode="auto">
            <a:xfrm>
              <a:off x="1971675" y="4108450"/>
              <a:ext cx="220662" cy="225425"/>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42" name="Freeform 41"/>
          <p:cNvSpPr>
            <a:spLocks noChangeAspect="1"/>
          </p:cNvSpPr>
          <p:nvPr/>
        </p:nvSpPr>
        <p:spPr bwMode="black">
          <a:xfrm>
            <a:off x="2321823" y="4935166"/>
            <a:ext cx="270717" cy="27312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latin typeface="Segoe UI"/>
              <a:ea typeface="Segoe UI" pitchFamily="34" charset="0"/>
              <a:cs typeface="Segoe UI" pitchFamily="34" charset="0"/>
            </a:endParaRPr>
          </a:p>
        </p:txBody>
      </p:sp>
      <p:grpSp>
        <p:nvGrpSpPr>
          <p:cNvPr id="49" name="Group 48"/>
          <p:cNvGrpSpPr/>
          <p:nvPr/>
        </p:nvGrpSpPr>
        <p:grpSpPr>
          <a:xfrm>
            <a:off x="4447808" y="3384040"/>
            <a:ext cx="558482" cy="437553"/>
            <a:chOff x="2148168" y="3425172"/>
            <a:chExt cx="2573338" cy="2016125"/>
          </a:xfrm>
        </p:grpSpPr>
        <p:sp>
          <p:nvSpPr>
            <p:cNvPr id="50"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1"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2"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3"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54" name="Rectangle 53"/>
          <p:cNvSpPr/>
          <p:nvPr/>
        </p:nvSpPr>
        <p:spPr>
          <a:xfrm>
            <a:off x="3339471" y="3785588"/>
            <a:ext cx="691881" cy="273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via </a:t>
            </a:r>
            <a:r>
              <a:rPr lang="en-US" sz="825" kern="0" err="1">
                <a:solidFill>
                  <a:schemeClr val="tx1"/>
                </a:solidFill>
                <a:latin typeface="Segoe UI"/>
              </a:rPr>
              <a:t>AzCopy</a:t>
            </a:r>
            <a:endParaRPr lang="en-US" sz="825" kern="0">
              <a:solidFill>
                <a:schemeClr val="tx1"/>
              </a:solidFill>
              <a:latin typeface="Segoe UI"/>
            </a:endParaRPr>
          </a:p>
        </p:txBody>
      </p:sp>
      <p:sp>
        <p:nvSpPr>
          <p:cNvPr id="55" name="Rectangle 54"/>
          <p:cNvSpPr/>
          <p:nvPr/>
        </p:nvSpPr>
        <p:spPr>
          <a:xfrm>
            <a:off x="6330938" y="3802925"/>
            <a:ext cx="1042454" cy="365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25" kern="0">
                <a:solidFill>
                  <a:schemeClr val="tx1"/>
                </a:solidFill>
                <a:latin typeface="Segoe UI"/>
              </a:rPr>
              <a:t>Curated Data</a:t>
            </a:r>
          </a:p>
        </p:txBody>
      </p:sp>
      <p:grpSp>
        <p:nvGrpSpPr>
          <p:cNvPr id="56" name="Group 55"/>
          <p:cNvGrpSpPr/>
          <p:nvPr/>
        </p:nvGrpSpPr>
        <p:grpSpPr>
          <a:xfrm>
            <a:off x="6582427" y="3384040"/>
            <a:ext cx="558482" cy="437553"/>
            <a:chOff x="2148168" y="3425172"/>
            <a:chExt cx="2573338" cy="2016125"/>
          </a:xfrm>
        </p:grpSpPr>
        <p:sp>
          <p:nvSpPr>
            <p:cNvPr id="57"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8"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9"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60"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68" name="Right Arrow 67"/>
          <p:cNvSpPr/>
          <p:nvPr/>
        </p:nvSpPr>
        <p:spPr>
          <a:xfrm>
            <a:off x="5269126" y="3529512"/>
            <a:ext cx="1077332"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80" name="Rectangle 79"/>
          <p:cNvSpPr/>
          <p:nvPr/>
        </p:nvSpPr>
        <p:spPr>
          <a:xfrm>
            <a:off x="7852188" y="3240483"/>
            <a:ext cx="1042454" cy="969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25" kern="0">
                <a:solidFill>
                  <a:schemeClr val="tx1"/>
                </a:solidFill>
                <a:latin typeface="Segoe UI"/>
              </a:rPr>
              <a:t>DW (many instances)</a:t>
            </a:r>
          </a:p>
        </p:txBody>
      </p:sp>
      <p:grpSp>
        <p:nvGrpSpPr>
          <p:cNvPr id="81" name="Group 80"/>
          <p:cNvGrpSpPr/>
          <p:nvPr/>
        </p:nvGrpSpPr>
        <p:grpSpPr>
          <a:xfrm>
            <a:off x="8152877" y="3351359"/>
            <a:ext cx="410621" cy="502914"/>
            <a:chOff x="-3084513" y="3390510"/>
            <a:chExt cx="2716213" cy="3363913"/>
          </a:xfrm>
          <a:solidFill>
            <a:schemeClr val="tx1"/>
          </a:solidFill>
        </p:grpSpPr>
        <p:sp>
          <p:nvSpPr>
            <p:cNvPr id="8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99422">
                <a:defRPr/>
              </a:pPr>
              <a:endParaRPr lang="en-US" sz="1377" kern="0">
                <a:latin typeface="Segoe UI"/>
              </a:endParaRPr>
            </a:p>
          </p:txBody>
        </p:sp>
        <p:sp>
          <p:nvSpPr>
            <p:cNvPr id="8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99422">
                <a:defRPr/>
              </a:pPr>
              <a:endParaRPr lang="en-US" sz="1377" kern="0">
                <a:latin typeface="Segoe UI"/>
              </a:endParaRPr>
            </a:p>
          </p:txBody>
        </p:sp>
      </p:grpSp>
      <p:sp>
        <p:nvSpPr>
          <p:cNvPr id="86" name="Rectangle 85"/>
          <p:cNvSpPr/>
          <p:nvPr/>
        </p:nvSpPr>
        <p:spPr>
          <a:xfrm>
            <a:off x="7788739" y="4298823"/>
            <a:ext cx="1301807" cy="5522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Data is portioned into multiple SQL DWs (one per data consumer. Several hundred consumers)</a:t>
            </a:r>
          </a:p>
        </p:txBody>
      </p:sp>
      <p:sp>
        <p:nvSpPr>
          <p:cNvPr id="87" name="Rectangle 86"/>
          <p:cNvSpPr/>
          <p:nvPr/>
        </p:nvSpPr>
        <p:spPr>
          <a:xfrm>
            <a:off x="9090546" y="1249832"/>
            <a:ext cx="151217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CONSUMPTION</a:t>
            </a:r>
          </a:p>
        </p:txBody>
      </p:sp>
      <p:sp>
        <p:nvSpPr>
          <p:cNvPr id="90" name="Rectangle 89"/>
          <p:cNvSpPr/>
          <p:nvPr/>
        </p:nvSpPr>
        <p:spPr>
          <a:xfrm>
            <a:off x="6140048" y="4513040"/>
            <a:ext cx="1192359" cy="221727"/>
          </a:xfrm>
          <a:prstGeom prst="rect">
            <a:avLst/>
          </a:prstGeom>
        </p:spPr>
        <p:txBody>
          <a:bodyPr wrap="square">
            <a:spAutoFit/>
          </a:bodyPr>
          <a:lstStyle/>
          <a:p>
            <a:pPr defTabSz="699422">
              <a:defRPr/>
            </a:pPr>
            <a:r>
              <a:rPr lang="en-US" sz="841" b="1" kern="0">
                <a:latin typeface="Segoe UI"/>
                <a:cs typeface="Segoe UI Semilight" panose="020B0402040204020203" pitchFamily="34" charset="0"/>
              </a:rPr>
              <a:t>Machine Learning</a:t>
            </a:r>
          </a:p>
        </p:txBody>
      </p:sp>
      <p:sp>
        <p:nvSpPr>
          <p:cNvPr id="93" name="Rectangle 92"/>
          <p:cNvSpPr/>
          <p:nvPr/>
        </p:nvSpPr>
        <p:spPr>
          <a:xfrm>
            <a:off x="6129916" y="4749359"/>
            <a:ext cx="131070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Do ML at Scale (Customer Segmentation &amp; Fraud Detection)</a:t>
            </a:r>
          </a:p>
        </p:txBody>
      </p:sp>
      <p:sp>
        <p:nvSpPr>
          <p:cNvPr id="98" name="Freeform 5"/>
          <p:cNvSpPr>
            <a:spLocks noEditPoints="1"/>
          </p:cNvSpPr>
          <p:nvPr/>
        </p:nvSpPr>
        <p:spPr bwMode="auto">
          <a:xfrm>
            <a:off x="9470495" y="2023898"/>
            <a:ext cx="494039" cy="435707"/>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99" name="Rectangle 98"/>
          <p:cNvSpPr/>
          <p:nvPr/>
        </p:nvSpPr>
        <p:spPr>
          <a:xfrm>
            <a:off x="9306462" y="2476231"/>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Web Portals</a:t>
            </a:r>
          </a:p>
        </p:txBody>
      </p:sp>
      <p:sp>
        <p:nvSpPr>
          <p:cNvPr id="100" name="Freeform 99"/>
          <p:cNvSpPr>
            <a:spLocks/>
          </p:cNvSpPr>
          <p:nvPr/>
        </p:nvSpPr>
        <p:spPr bwMode="auto">
          <a:xfrm>
            <a:off x="9563971" y="2859810"/>
            <a:ext cx="259982" cy="467169"/>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69935" tIns="34967" rIns="69935" bIns="34967" numCol="1" anchor="t" anchorCtr="0" compatLnSpc="1">
            <a:prstTxWarp prst="textNoShape">
              <a:avLst/>
            </a:prstTxWarp>
            <a:noAutofit/>
          </a:bodyPr>
          <a:lstStyle/>
          <a:p>
            <a:pPr defTabSz="699422">
              <a:defRPr/>
            </a:pPr>
            <a:endParaRPr lang="en-US" sz="1377" kern="0">
              <a:latin typeface="Segoe UI"/>
            </a:endParaRPr>
          </a:p>
        </p:txBody>
      </p:sp>
      <p:sp>
        <p:nvSpPr>
          <p:cNvPr id="101" name="Rectangle 100"/>
          <p:cNvSpPr/>
          <p:nvPr/>
        </p:nvSpPr>
        <p:spPr>
          <a:xfrm>
            <a:off x="9303444" y="3360845"/>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Mobile Apps</a:t>
            </a:r>
          </a:p>
        </p:txBody>
      </p:sp>
      <p:sp>
        <p:nvSpPr>
          <p:cNvPr id="102" name="Rectangle 101"/>
          <p:cNvSpPr/>
          <p:nvPr/>
        </p:nvSpPr>
        <p:spPr>
          <a:xfrm>
            <a:off x="9326499" y="4429787"/>
            <a:ext cx="910892" cy="19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825" kern="0">
                <a:solidFill>
                  <a:schemeClr val="tx1"/>
                </a:solidFill>
                <a:latin typeface="Segoe UI"/>
              </a:rPr>
              <a:t>Power BI</a:t>
            </a:r>
          </a:p>
        </p:txBody>
      </p:sp>
      <p:grpSp>
        <p:nvGrpSpPr>
          <p:cNvPr id="103" name="Group 102"/>
          <p:cNvGrpSpPr/>
          <p:nvPr/>
        </p:nvGrpSpPr>
        <p:grpSpPr>
          <a:xfrm>
            <a:off x="9568995" y="4056189"/>
            <a:ext cx="469761" cy="300248"/>
            <a:chOff x="7884058" y="5368509"/>
            <a:chExt cx="324905" cy="207663"/>
          </a:xfrm>
          <a:solidFill>
            <a:schemeClr val="tx1"/>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grpSp>
      <p:sp>
        <p:nvSpPr>
          <p:cNvPr id="109" name="Right Brace 108"/>
          <p:cNvSpPr/>
          <p:nvPr/>
        </p:nvSpPr>
        <p:spPr>
          <a:xfrm rot="16200000">
            <a:off x="6345836" y="-622543"/>
            <a:ext cx="291236" cy="4890137"/>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0" name="Right Brace 109"/>
          <p:cNvSpPr/>
          <p:nvPr/>
        </p:nvSpPr>
        <p:spPr>
          <a:xfrm rot="16200000">
            <a:off x="2621212" y="916137"/>
            <a:ext cx="273008" cy="1794551"/>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1" name="Right Brace 110"/>
          <p:cNvSpPr/>
          <p:nvPr/>
        </p:nvSpPr>
        <p:spPr>
          <a:xfrm rot="16200000">
            <a:off x="9655182" y="1252581"/>
            <a:ext cx="273008" cy="1121663"/>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2" name="Rectangle 111"/>
          <p:cNvSpPr/>
          <p:nvPr/>
        </p:nvSpPr>
        <p:spPr>
          <a:xfrm>
            <a:off x="4415223" y="4504700"/>
            <a:ext cx="1036004" cy="221727"/>
          </a:xfrm>
          <a:prstGeom prst="rect">
            <a:avLst/>
          </a:prstGeom>
        </p:spPr>
        <p:txBody>
          <a:bodyPr wrap="square">
            <a:spAutoFit/>
          </a:bodyPr>
          <a:lstStyle/>
          <a:p>
            <a:pPr defTabSz="699422">
              <a:defRPr/>
            </a:pPr>
            <a:r>
              <a:rPr lang="en-US" sz="841" b="1" kern="0">
                <a:latin typeface="Segoe UI"/>
                <a:cs typeface="Segoe UI Semilight" panose="020B0402040204020203" pitchFamily="34" charset="0"/>
              </a:rPr>
              <a:t>Experimentation</a:t>
            </a:r>
          </a:p>
        </p:txBody>
      </p:sp>
      <p:sp>
        <p:nvSpPr>
          <p:cNvPr id="113" name="Rectangle 112"/>
          <p:cNvSpPr/>
          <p:nvPr/>
        </p:nvSpPr>
        <p:spPr>
          <a:xfrm>
            <a:off x="4437566" y="4682711"/>
            <a:ext cx="1523987" cy="518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A/B testing at scale. Drive changes based on actual</a:t>
            </a:r>
          </a:p>
          <a:p>
            <a:pPr defTabSz="685669">
              <a:defRPr/>
            </a:pPr>
            <a:r>
              <a:rPr lang="en-US" sz="825" kern="0">
                <a:solidFill>
                  <a:schemeClr val="tx1"/>
                </a:solidFill>
                <a:latin typeface="Segoe UI"/>
              </a:rPr>
              <a:t>Customer behavior</a:t>
            </a:r>
          </a:p>
        </p:txBody>
      </p:sp>
      <p:sp>
        <p:nvSpPr>
          <p:cNvPr id="89" name="Freeform 5"/>
          <p:cNvSpPr>
            <a:spLocks noEditPoints="1"/>
          </p:cNvSpPr>
          <p:nvPr/>
        </p:nvSpPr>
        <p:spPr bwMode="auto">
          <a:xfrm>
            <a:off x="9509752" y="4851107"/>
            <a:ext cx="494039" cy="435707"/>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94" name="Rectangle 93"/>
          <p:cNvSpPr/>
          <p:nvPr/>
        </p:nvSpPr>
        <p:spPr>
          <a:xfrm>
            <a:off x="9345719" y="5303441"/>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err="1">
                <a:solidFill>
                  <a:schemeClr val="tx1"/>
                </a:solidFill>
                <a:latin typeface="Segoe UI"/>
              </a:rPr>
              <a:t>Jupyter</a:t>
            </a:r>
            <a:r>
              <a:rPr lang="en-US" sz="825" kern="0">
                <a:solidFill>
                  <a:schemeClr val="tx1"/>
                </a:solidFill>
                <a:latin typeface="Segoe UI"/>
              </a:rPr>
              <a:t> </a:t>
            </a:r>
          </a:p>
          <a:p>
            <a:pPr algn="ctr" defTabSz="685669">
              <a:defRPr/>
            </a:pPr>
            <a:r>
              <a:rPr lang="en-US" sz="825" kern="0">
                <a:solidFill>
                  <a:schemeClr val="tx1"/>
                </a:solidFill>
                <a:latin typeface="Segoe UI"/>
              </a:rPr>
              <a:t>Notebooks</a:t>
            </a:r>
          </a:p>
        </p:txBody>
      </p:sp>
      <p:sp>
        <p:nvSpPr>
          <p:cNvPr id="117" name="Right Arrow 17"/>
          <p:cNvSpPr/>
          <p:nvPr/>
        </p:nvSpPr>
        <p:spPr>
          <a:xfrm>
            <a:off x="7359544" y="3521100"/>
            <a:ext cx="653270"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 name="Title 2">
            <a:extLst>
              <a:ext uri="{FF2B5EF4-FFF2-40B4-BE49-F238E27FC236}">
                <a16:creationId xmlns:a16="http://schemas.microsoft.com/office/drawing/2014/main" id="{C87E26EC-2709-416D-A3D6-1ECAA69F444F}"/>
              </a:ext>
            </a:extLst>
          </p:cNvPr>
          <p:cNvSpPr>
            <a:spLocks noGrp="1"/>
          </p:cNvSpPr>
          <p:nvPr>
            <p:ph type="title"/>
          </p:nvPr>
        </p:nvSpPr>
        <p:spPr>
          <a:xfrm>
            <a:off x="1666876" y="876112"/>
            <a:ext cx="8858251" cy="517994"/>
          </a:xfrm>
        </p:spPr>
        <p:txBody>
          <a:bodyPr>
            <a:noAutofit/>
          </a:bodyPr>
          <a:lstStyle/>
          <a:p>
            <a:r>
              <a:rPr lang="en-US" sz="3300" kern="0">
                <a:latin typeface="Segoe UI"/>
              </a:rPr>
              <a:t>Retail Scenario Implementation</a:t>
            </a:r>
            <a:endParaRPr lang="it-IT" sz="3300"/>
          </a:p>
        </p:txBody>
      </p:sp>
    </p:spTree>
    <p:extLst>
      <p:ext uri="{BB962C8B-B14F-4D97-AF65-F5344CB8AC3E}">
        <p14:creationId xmlns:p14="http://schemas.microsoft.com/office/powerpoint/2010/main" val="2156735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01770-E26F-4724-B720-FC7EAB80B106}"/>
              </a:ext>
            </a:extLst>
          </p:cNvPr>
          <p:cNvSpPr>
            <a:spLocks noGrp="1"/>
          </p:cNvSpPr>
          <p:nvPr>
            <p:ph type="title"/>
          </p:nvPr>
        </p:nvSpPr>
        <p:spPr>
          <a:xfrm>
            <a:off x="567180" y="410236"/>
            <a:ext cx="11057640" cy="1010239"/>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Best Practices – Modern Data Warehouse</a:t>
            </a:r>
          </a:p>
        </p:txBody>
      </p:sp>
      <p:sp>
        <p:nvSpPr>
          <p:cNvPr id="8" name="Content Placeholder 7">
            <a:extLst>
              <a:ext uri="{FF2B5EF4-FFF2-40B4-BE49-F238E27FC236}">
                <a16:creationId xmlns:a16="http://schemas.microsoft.com/office/drawing/2014/main" id="{E095E9F7-F99D-40E5-AE82-8B9BEEBE930F}"/>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F78ABDBB-6973-4A7A-9DFB-F536EC9BBA48}"/>
              </a:ext>
            </a:extLst>
          </p:cNvPr>
          <p:cNvPicPr>
            <a:picLocks noChangeAspect="1"/>
          </p:cNvPicPr>
          <p:nvPr/>
        </p:nvPicPr>
        <p:blipFill>
          <a:blip r:embed="rId2"/>
          <a:stretch>
            <a:fillRect/>
          </a:stretch>
        </p:blipFill>
        <p:spPr>
          <a:xfrm>
            <a:off x="1131216" y="1825625"/>
            <a:ext cx="10222584" cy="4327860"/>
          </a:xfrm>
          <a:prstGeom prst="rect">
            <a:avLst/>
          </a:prstGeom>
        </p:spPr>
      </p:pic>
    </p:spTree>
    <p:extLst>
      <p:ext uri="{BB962C8B-B14F-4D97-AF65-F5344CB8AC3E}">
        <p14:creationId xmlns:p14="http://schemas.microsoft.com/office/powerpoint/2010/main" val="286528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3E3B-0CAC-41E5-8A0D-21F64409D7B2}"/>
              </a:ext>
            </a:extLst>
          </p:cNvPr>
          <p:cNvSpPr>
            <a:spLocks noGrp="1"/>
          </p:cNvSpPr>
          <p:nvPr>
            <p:ph type="title"/>
          </p:nvPr>
        </p:nvSpPr>
        <p:spPr>
          <a:xfrm>
            <a:off x="677334" y="609600"/>
            <a:ext cx="8596668" cy="738433"/>
          </a:xfrm>
        </p:spPr>
        <p:txBody>
          <a:bodyPr vert="horz" lIns="91440" tIns="45720" rIns="91440" bIns="45720" rtlCol="0" anchor="t">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Advanced Analytics Approach</a:t>
            </a:r>
          </a:p>
        </p:txBody>
      </p:sp>
      <p:pic>
        <p:nvPicPr>
          <p:cNvPr id="4" name="Content Placeholder 3">
            <a:extLst>
              <a:ext uri="{FF2B5EF4-FFF2-40B4-BE49-F238E27FC236}">
                <a16:creationId xmlns:a16="http://schemas.microsoft.com/office/drawing/2014/main" id="{629E64CF-85C7-4CC4-A72D-1BC51630F2DA}"/>
              </a:ext>
            </a:extLst>
          </p:cNvPr>
          <p:cNvPicPr>
            <a:picLocks noGrp="1" noChangeAspect="1"/>
          </p:cNvPicPr>
          <p:nvPr>
            <p:ph idx="1"/>
          </p:nvPr>
        </p:nvPicPr>
        <p:blipFill>
          <a:blip r:embed="rId2"/>
          <a:stretch>
            <a:fillRect/>
          </a:stretch>
        </p:blipFill>
        <p:spPr>
          <a:xfrm>
            <a:off x="855602" y="2010681"/>
            <a:ext cx="10329233" cy="4441780"/>
          </a:xfrm>
          <a:prstGeom prst="rect">
            <a:avLst/>
          </a:prstGeom>
        </p:spPr>
      </p:pic>
    </p:spTree>
    <p:extLst>
      <p:ext uri="{BB962C8B-B14F-4D97-AF65-F5344CB8AC3E}">
        <p14:creationId xmlns:p14="http://schemas.microsoft.com/office/powerpoint/2010/main" val="313653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BBAE-9EC6-478F-9477-1F67C8BCDB65}"/>
              </a:ext>
            </a:extLst>
          </p:cNvPr>
          <p:cNvSpPr>
            <a:spLocks noGrp="1"/>
          </p:cNvSpPr>
          <p:nvPr>
            <p:ph type="title"/>
          </p:nvPr>
        </p:nvSpPr>
        <p:spPr>
          <a:xfrm>
            <a:off x="1725930" y="2420379"/>
            <a:ext cx="8740142" cy="917880"/>
          </a:xfrm>
        </p:spPr>
        <p:txBody>
          <a:bodyPr/>
          <a:lstStyle/>
          <a:p>
            <a:r>
              <a:rPr lang="en-US"/>
              <a:t>Azure Data Lake Store</a:t>
            </a:r>
            <a:endParaRPr lang="es-ES"/>
          </a:p>
        </p:txBody>
      </p:sp>
      <p:pic>
        <p:nvPicPr>
          <p:cNvPr id="3" name="Picture 2" descr="https://acom.azurecomcdn.net/80C57D/cdn/svghandler/data-lake-store?width=600&amp;height=315">
            <a:hlinkClick r:id="rId3"/>
            <a:extLst>
              <a:ext uri="{FF2B5EF4-FFF2-40B4-BE49-F238E27FC236}">
                <a16:creationId xmlns:a16="http://schemas.microsoft.com/office/drawing/2014/main" id="{EFE57117-E76A-4400-A3F5-930C3441C0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5279" y="4888399"/>
            <a:ext cx="1797899" cy="943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4776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524002" y="857250"/>
            <a:ext cx="4574381" cy="4718714"/>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fontScale="90000"/>
          </a:bodyPr>
          <a:lstStyle/>
          <a:p>
            <a:r>
              <a:rPr lang="en-GB" sz="3300"/>
              <a:t>Introducing Azure Data Lake Store</a:t>
            </a:r>
          </a:p>
        </p:txBody>
      </p:sp>
      <p:sp>
        <p:nvSpPr>
          <p:cNvPr id="10" name="Text Placeholder 2"/>
          <p:cNvSpPr txBox="1">
            <a:spLocks/>
          </p:cNvSpPr>
          <p:nvPr/>
        </p:nvSpPr>
        <p:spPr bwMode="ltGray">
          <a:xfrm>
            <a:off x="1524001" y="2297844"/>
            <a:ext cx="4197698" cy="1342493"/>
          </a:xfrm>
          <a:prstGeom prst="rect">
            <a:avLst/>
          </a:prstGeom>
          <a:noFill/>
        </p:spPr>
        <p:txBody>
          <a:bodyPr vert="horz" wrap="square" lIns="342900" tIns="0" rIns="109728" bIns="82296"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tx1"/>
                </a:soli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defRPr/>
            </a:pPr>
            <a:r>
              <a:rPr lang="en-GB" sz="1800"/>
              <a:t>A hyper-scale repository for big data analytics workloads</a:t>
            </a:r>
          </a:p>
        </p:txBody>
      </p:sp>
      <p:sp>
        <p:nvSpPr>
          <p:cNvPr id="11" name="Text Placeholder 3"/>
          <p:cNvSpPr txBox="1">
            <a:spLocks/>
          </p:cNvSpPr>
          <p:nvPr/>
        </p:nvSpPr>
        <p:spPr bwMode="ltGray">
          <a:xfrm>
            <a:off x="6098383" y="2299642"/>
            <a:ext cx="4211725" cy="3622010"/>
          </a:xfrm>
          <a:prstGeom prst="rect">
            <a:avLst/>
          </a:prstGeom>
          <a:noFill/>
        </p:spPr>
        <p:txBody>
          <a:bodyPr vert="horz" wrap="square" lIns="342900" tIns="0" rIns="109728" bIns="82296" rtlCol="0">
            <a:norm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tx1"/>
                </a:soli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defRPr/>
            </a:pPr>
            <a:r>
              <a:rPr lang="en-GB" sz="1800"/>
              <a:t>Store </a:t>
            </a:r>
            <a:r>
              <a:rPr lang="en-GB" sz="1800" b="1">
                <a:cs typeface="Segoe UI Semibold" panose="020B0702040204020203" pitchFamily="34" charset="0"/>
              </a:rPr>
              <a:t>ANY DATA </a:t>
            </a:r>
            <a:r>
              <a:rPr lang="en-GB" sz="1800"/>
              <a:t>in its native format</a:t>
            </a:r>
          </a:p>
          <a:p>
            <a:pPr defTabSz="699557">
              <a:defRPr/>
            </a:pPr>
            <a:endParaRPr lang="en-GB" sz="1800"/>
          </a:p>
          <a:p>
            <a:pPr defTabSz="699557">
              <a:defRPr/>
            </a:pPr>
            <a:r>
              <a:rPr lang="en-GB" sz="1800" b="1">
                <a:cs typeface="Segoe UI Semibold" panose="020B0702040204020203" pitchFamily="34" charset="0"/>
              </a:rPr>
              <a:t>HADOOP FILE SYSTEM (HDFS) </a:t>
            </a:r>
            <a:r>
              <a:rPr lang="en-GB" sz="1800"/>
              <a:t>for the cloud</a:t>
            </a:r>
          </a:p>
          <a:p>
            <a:pPr defTabSz="699557">
              <a:defRPr/>
            </a:pPr>
            <a:endParaRPr lang="en-GB" sz="1800"/>
          </a:p>
          <a:p>
            <a:pPr defTabSz="699557">
              <a:defRPr/>
            </a:pPr>
            <a:r>
              <a:rPr lang="en-GB" sz="1800" b="1">
                <a:cs typeface="Segoe UI Semibold" panose="020B0702040204020203" pitchFamily="34" charset="0"/>
              </a:rPr>
              <a:t>ENTERPRISE GRADE</a:t>
            </a:r>
          </a:p>
          <a:p>
            <a:pPr defTabSz="699557">
              <a:defRPr/>
            </a:pPr>
            <a:endParaRPr lang="en-GB" sz="1800"/>
          </a:p>
          <a:p>
            <a:pPr defTabSz="699557">
              <a:defRPr/>
            </a:pPr>
            <a:r>
              <a:rPr lang="en-GB" sz="1800"/>
              <a:t>No limits to </a:t>
            </a:r>
            <a:r>
              <a:rPr lang="en-GB" sz="1800" b="1">
                <a:cs typeface="Segoe UI Semibold" panose="020B0702040204020203" pitchFamily="34" charset="0"/>
              </a:rPr>
              <a:t>SCALE</a:t>
            </a:r>
          </a:p>
          <a:p>
            <a:pPr defTabSz="699557">
              <a:defRPr/>
            </a:pPr>
            <a:endParaRPr lang="en-GB" sz="1800"/>
          </a:p>
          <a:p>
            <a:pPr defTabSz="699557">
              <a:defRPr/>
            </a:pPr>
            <a:r>
              <a:rPr lang="en-GB" sz="1800"/>
              <a:t>Optimized for analytic workload </a:t>
            </a:r>
            <a:r>
              <a:rPr lang="en-GB" sz="1800" b="1">
                <a:cs typeface="Segoe UI Semibold" panose="020B0702040204020203" pitchFamily="34" charset="0"/>
              </a:rPr>
              <a:t>PERFORMANCE</a:t>
            </a:r>
          </a:p>
          <a:p>
            <a:pPr defTabSz="699557">
              <a:defRPr/>
            </a:pPr>
            <a:endParaRPr lang="en-GB" sz="1800"/>
          </a:p>
        </p:txBody>
      </p:sp>
      <p:pic>
        <p:nvPicPr>
          <p:cNvPr id="8194" name="Picture 2" descr="https://acom.azurecomcdn.net/80C57D/cdn/svghandler/data-lake-store?width=600&amp;height=315">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8066" y="3189725"/>
            <a:ext cx="4286250" cy="2250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48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C4CEC-F498-4CFF-A0DD-188DE7E8D014}"/>
              </a:ext>
            </a:extLst>
          </p:cNvPr>
          <p:cNvSpPr>
            <a:spLocks noGrp="1"/>
          </p:cNvSpPr>
          <p:nvPr>
            <p:ph type="title"/>
          </p:nvPr>
        </p:nvSpPr>
        <p:spPr>
          <a:xfrm>
            <a:off x="1666876" y="1000126"/>
            <a:ext cx="8858251" cy="625221"/>
          </a:xfrm>
        </p:spPr>
        <p:txBody>
          <a:bodyPr>
            <a:normAutofit fontScale="90000"/>
          </a:bodyPr>
          <a:lstStyle/>
          <a:p>
            <a:pPr algn="ctr"/>
            <a:r>
              <a:rPr lang="en-US"/>
              <a:t>The Data Lake Approach</a:t>
            </a:r>
            <a:endParaRPr lang="it-IT"/>
          </a:p>
        </p:txBody>
      </p:sp>
      <p:pic>
        <p:nvPicPr>
          <p:cNvPr id="3" name="Picture 2">
            <a:extLst>
              <a:ext uri="{FF2B5EF4-FFF2-40B4-BE49-F238E27FC236}">
                <a16:creationId xmlns:a16="http://schemas.microsoft.com/office/drawing/2014/main" id="{7CE473FB-9D73-4A9D-9B15-234827CFA58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66524" y="3459265"/>
            <a:ext cx="4383225" cy="1797122"/>
          </a:xfrm>
          <a:prstGeom prst="rect">
            <a:avLst/>
          </a:prstGeom>
        </p:spPr>
      </p:pic>
      <p:cxnSp>
        <p:nvCxnSpPr>
          <p:cNvPr id="4" name="Straight Arrow Connector 3">
            <a:extLst>
              <a:ext uri="{FF2B5EF4-FFF2-40B4-BE49-F238E27FC236}">
                <a16:creationId xmlns:a16="http://schemas.microsoft.com/office/drawing/2014/main" id="{1659E203-737B-45A7-BFE0-F35449EC40CB}"/>
              </a:ext>
            </a:extLst>
          </p:cNvPr>
          <p:cNvCxnSpPr/>
          <p:nvPr/>
        </p:nvCxnSpPr>
        <p:spPr>
          <a:xfrm>
            <a:off x="3285118" y="3704811"/>
            <a:ext cx="1660039" cy="25697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C69F338-7707-4151-BA06-B16C16F33169}"/>
              </a:ext>
            </a:extLst>
          </p:cNvPr>
          <p:cNvCxnSpPr/>
          <p:nvPr/>
        </p:nvCxnSpPr>
        <p:spPr>
          <a:xfrm>
            <a:off x="3643837" y="3342252"/>
            <a:ext cx="1309124" cy="437987"/>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0DDAA86-A9AB-44F5-81A4-8B6F32CAE559}"/>
              </a:ext>
            </a:extLst>
          </p:cNvPr>
          <p:cNvCxnSpPr>
            <a:stCxn id="38" idx="1"/>
          </p:cNvCxnSpPr>
          <p:nvPr/>
        </p:nvCxnSpPr>
        <p:spPr>
          <a:xfrm>
            <a:off x="3166710" y="3894201"/>
            <a:ext cx="1778445" cy="209073"/>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4981861-1440-4C3D-B68E-46DDB3467B47}"/>
              </a:ext>
            </a:extLst>
          </p:cNvPr>
          <p:cNvCxnSpPr/>
          <p:nvPr/>
        </p:nvCxnSpPr>
        <p:spPr>
          <a:xfrm flipV="1">
            <a:off x="3730060" y="4236887"/>
            <a:ext cx="1218407" cy="5903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184FFC3-C683-4A9F-8D43-5B50CE4C2FC0}"/>
              </a:ext>
            </a:extLst>
          </p:cNvPr>
          <p:cNvCxnSpPr/>
          <p:nvPr/>
        </p:nvCxnSpPr>
        <p:spPr>
          <a:xfrm flipV="1">
            <a:off x="3678885" y="4406892"/>
            <a:ext cx="1269583" cy="28991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35D1C45-BA96-4E48-867F-C56E3238A95F}"/>
              </a:ext>
            </a:extLst>
          </p:cNvPr>
          <p:cNvCxnSpPr/>
          <p:nvPr/>
        </p:nvCxnSpPr>
        <p:spPr>
          <a:xfrm flipV="1">
            <a:off x="3678884" y="4548379"/>
            <a:ext cx="1266273" cy="589685"/>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0" name="Pentagon 75">
            <a:extLst>
              <a:ext uri="{FF2B5EF4-FFF2-40B4-BE49-F238E27FC236}">
                <a16:creationId xmlns:a16="http://schemas.microsoft.com/office/drawing/2014/main" id="{C397D32C-14A9-4C69-8767-F123045CAEBF}"/>
              </a:ext>
            </a:extLst>
          </p:cNvPr>
          <p:cNvSpPr/>
          <p:nvPr/>
        </p:nvSpPr>
        <p:spPr bwMode="auto">
          <a:xfrm>
            <a:off x="3438529" y="2045286"/>
            <a:ext cx="1894004" cy="810813"/>
          </a:xfrm>
          <a:prstGeom prst="homePlat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0" bIns="107541" numCol="1" spcCol="0" rtlCol="0" fromWordArt="0" anchor="ctr" anchorCtr="0" forceAA="0" compatLnSpc="1">
            <a:prstTxWarp prst="textNoShape">
              <a:avLst/>
            </a:prstTxWarp>
            <a:noAutofit/>
          </a:bodyPr>
          <a:lstStyle/>
          <a:p>
            <a:pPr defTabSz="685367">
              <a:lnSpc>
                <a:spcPct val="90000"/>
              </a:lnSpc>
              <a:defRPr/>
            </a:pPr>
            <a:r>
              <a:rPr lang="en-US" sz="1544" kern="0">
                <a:solidFill>
                  <a:schemeClr val="tx1"/>
                </a:solidFill>
                <a:latin typeface="Segoe UI"/>
                <a:ea typeface="Segoe UI" pitchFamily="34" charset="0"/>
                <a:cs typeface="Segoe UI Light" panose="020B0502040204020203" pitchFamily="34" charset="0"/>
              </a:rPr>
              <a:t>Ingest all data </a:t>
            </a:r>
            <a:r>
              <a:rPr lang="en-US" sz="1050" kern="0">
                <a:solidFill>
                  <a:schemeClr val="tx1"/>
                </a:solidFill>
                <a:latin typeface="Segoe UI"/>
                <a:ea typeface="Segoe UI" pitchFamily="34" charset="0"/>
                <a:cs typeface="Segoe UI Light" panose="020B0502040204020203" pitchFamily="34" charset="0"/>
              </a:rPr>
              <a:t>regardless of requirements</a:t>
            </a:r>
          </a:p>
          <a:p>
            <a:pPr defTabSz="685367">
              <a:lnSpc>
                <a:spcPct val="90000"/>
              </a:lnSpc>
              <a:defRPr/>
            </a:pPr>
            <a:endParaRPr lang="en-US" sz="881" kern="0">
              <a:solidFill>
                <a:schemeClr val="tx1"/>
              </a:solidFill>
              <a:latin typeface="Segoe UI"/>
              <a:ea typeface="Segoe UI" pitchFamily="34" charset="0"/>
              <a:cs typeface="Segoe UI Light" panose="020B0502040204020203" pitchFamily="34" charset="0"/>
            </a:endParaRPr>
          </a:p>
        </p:txBody>
      </p:sp>
      <p:sp>
        <p:nvSpPr>
          <p:cNvPr id="11" name="Chevron 76">
            <a:extLst>
              <a:ext uri="{FF2B5EF4-FFF2-40B4-BE49-F238E27FC236}">
                <a16:creationId xmlns:a16="http://schemas.microsoft.com/office/drawing/2014/main" id="{9FEB2DA4-D3C9-46A2-9C32-85DC5479E5F4}"/>
              </a:ext>
            </a:extLst>
          </p:cNvPr>
          <p:cNvSpPr/>
          <p:nvPr/>
        </p:nvSpPr>
        <p:spPr>
          <a:xfrm>
            <a:off x="5028227" y="2038758"/>
            <a:ext cx="2224956" cy="810813"/>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12" tIns="34276" rIns="0" bIns="34276" numCol="1" spcCol="0" rtlCol="0" fromWordArt="0" anchor="ctr" anchorCtr="0" forceAA="0" compatLnSpc="1">
            <a:prstTxWarp prst="textNoShape">
              <a:avLst/>
            </a:prstTxWarp>
            <a:noAutofit/>
          </a:bodyPr>
          <a:lstStyle/>
          <a:p>
            <a:pPr defTabSz="685565">
              <a:defRPr/>
            </a:pPr>
            <a:r>
              <a:rPr lang="en-US" sz="1544" kern="0">
                <a:solidFill>
                  <a:schemeClr val="tx1"/>
                </a:solidFill>
                <a:latin typeface="Segoe UI"/>
                <a:ea typeface="Segoe UI" pitchFamily="34" charset="0"/>
                <a:cs typeface="Segoe UI Light" panose="020B0502040204020203" pitchFamily="34" charset="0"/>
              </a:rPr>
              <a:t>Store all data </a:t>
            </a:r>
          </a:p>
          <a:p>
            <a:pPr defTabSz="685565">
              <a:defRPr/>
            </a:pPr>
            <a:r>
              <a:rPr lang="en-US" sz="1050" kern="0">
                <a:solidFill>
                  <a:schemeClr val="tx1"/>
                </a:solidFill>
                <a:latin typeface="Segoe UI"/>
                <a:ea typeface="Segoe UI" pitchFamily="34" charset="0"/>
                <a:cs typeface="Segoe UI Light" panose="020B0502040204020203" pitchFamily="34" charset="0"/>
              </a:rPr>
              <a:t>in native format without schema definition</a:t>
            </a:r>
          </a:p>
        </p:txBody>
      </p:sp>
      <p:sp>
        <p:nvSpPr>
          <p:cNvPr id="12" name="Chevron 77">
            <a:extLst>
              <a:ext uri="{FF2B5EF4-FFF2-40B4-BE49-F238E27FC236}">
                <a16:creationId xmlns:a16="http://schemas.microsoft.com/office/drawing/2014/main" id="{68C08C0F-3047-4DFC-B770-8FD7FC25FC38}"/>
              </a:ext>
            </a:extLst>
          </p:cNvPr>
          <p:cNvSpPr/>
          <p:nvPr/>
        </p:nvSpPr>
        <p:spPr>
          <a:xfrm>
            <a:off x="6958857" y="2047131"/>
            <a:ext cx="2187722" cy="810813"/>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12" tIns="34276" rIns="0" bIns="34276" numCol="1" spcCol="0" rtlCol="0" fromWordArt="0" anchor="ctr" anchorCtr="0" forceAA="0" compatLnSpc="1">
            <a:prstTxWarp prst="textNoShape">
              <a:avLst/>
            </a:prstTxWarp>
            <a:noAutofit/>
          </a:bodyPr>
          <a:lstStyle/>
          <a:p>
            <a:pPr defTabSz="685565">
              <a:defRPr/>
            </a:pPr>
            <a:r>
              <a:rPr lang="en-US" sz="1544" kern="0">
                <a:solidFill>
                  <a:schemeClr val="tx1"/>
                </a:solidFill>
                <a:latin typeface="Segoe UI"/>
                <a:ea typeface="Segoe UI" pitchFamily="34" charset="0"/>
                <a:cs typeface="Segoe UI Light" panose="020B0502040204020203" pitchFamily="34" charset="0"/>
              </a:rPr>
              <a:t>Do analysis</a:t>
            </a:r>
          </a:p>
          <a:p>
            <a:pPr defTabSz="685565">
              <a:defRPr/>
            </a:pPr>
            <a:r>
              <a:rPr lang="en-US" sz="1050" kern="0">
                <a:solidFill>
                  <a:schemeClr val="tx1"/>
                </a:solidFill>
                <a:latin typeface="Segoe UI"/>
                <a:ea typeface="Segoe UI" pitchFamily="34" charset="0"/>
                <a:cs typeface="Segoe UI Light" panose="020B0502040204020203" pitchFamily="34" charset="0"/>
              </a:rPr>
              <a:t>Using analytic engines like Hadoop and ADLA</a:t>
            </a:r>
          </a:p>
        </p:txBody>
      </p:sp>
      <p:cxnSp>
        <p:nvCxnSpPr>
          <p:cNvPr id="13" name="Straight Arrow Connector 12">
            <a:extLst>
              <a:ext uri="{FF2B5EF4-FFF2-40B4-BE49-F238E27FC236}">
                <a16:creationId xmlns:a16="http://schemas.microsoft.com/office/drawing/2014/main" id="{0DA48CF3-2933-4CB5-94FF-46E6BD85C22A}"/>
              </a:ext>
            </a:extLst>
          </p:cNvPr>
          <p:cNvCxnSpPr/>
          <p:nvPr/>
        </p:nvCxnSpPr>
        <p:spPr>
          <a:xfrm flipV="1">
            <a:off x="7295083" y="3450114"/>
            <a:ext cx="1151420" cy="430068"/>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39D86BD-E3C4-4568-9386-8F19BD27BB2D}"/>
              </a:ext>
            </a:extLst>
          </p:cNvPr>
          <p:cNvCxnSpPr/>
          <p:nvPr/>
        </p:nvCxnSpPr>
        <p:spPr>
          <a:xfrm flipV="1">
            <a:off x="7298413" y="3775705"/>
            <a:ext cx="1150039" cy="225131"/>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DA0EBF6-0778-4A31-9E1F-01E41A2B480A}"/>
              </a:ext>
            </a:extLst>
          </p:cNvPr>
          <p:cNvSpPr txBox="1"/>
          <p:nvPr/>
        </p:nvSpPr>
        <p:spPr>
          <a:xfrm>
            <a:off x="8487994" y="3631334"/>
            <a:ext cx="1387559" cy="296107"/>
          </a:xfrm>
          <a:prstGeom prst="rect">
            <a:avLst/>
          </a:prstGeom>
          <a:noFill/>
        </p:spPr>
        <p:txBody>
          <a:bodyPr wrap="none" lIns="0" rtlCol="0">
            <a:spAutoFit/>
          </a:bodyPr>
          <a:lstStyle/>
          <a:p>
            <a:pPr defTabSz="685326">
              <a:defRPr/>
            </a:pPr>
            <a:r>
              <a:rPr lang="en-US" sz="1324" kern="0">
                <a:latin typeface="Segoe UI"/>
              </a:rPr>
              <a:t>Interactive queries</a:t>
            </a:r>
          </a:p>
        </p:txBody>
      </p:sp>
      <p:sp>
        <p:nvSpPr>
          <p:cNvPr id="16" name="TextBox 15">
            <a:extLst>
              <a:ext uri="{FF2B5EF4-FFF2-40B4-BE49-F238E27FC236}">
                <a16:creationId xmlns:a16="http://schemas.microsoft.com/office/drawing/2014/main" id="{AB9D798A-26A2-4B15-93F1-165E5A820C08}"/>
              </a:ext>
            </a:extLst>
          </p:cNvPr>
          <p:cNvSpPr txBox="1"/>
          <p:nvPr/>
        </p:nvSpPr>
        <p:spPr>
          <a:xfrm>
            <a:off x="8487993" y="3307598"/>
            <a:ext cx="1036502" cy="296107"/>
          </a:xfrm>
          <a:prstGeom prst="rect">
            <a:avLst/>
          </a:prstGeom>
          <a:noFill/>
        </p:spPr>
        <p:txBody>
          <a:bodyPr wrap="none" lIns="0" rtlCol="0">
            <a:spAutoFit/>
          </a:bodyPr>
          <a:lstStyle/>
          <a:p>
            <a:pPr defTabSz="685326">
              <a:defRPr/>
            </a:pPr>
            <a:r>
              <a:rPr lang="en-US" sz="1324" kern="0">
                <a:latin typeface="Segoe UI"/>
              </a:rPr>
              <a:t>Batch queries</a:t>
            </a:r>
          </a:p>
        </p:txBody>
      </p:sp>
      <p:cxnSp>
        <p:nvCxnSpPr>
          <p:cNvPr id="17" name="Straight Arrow Connector 16">
            <a:extLst>
              <a:ext uri="{FF2B5EF4-FFF2-40B4-BE49-F238E27FC236}">
                <a16:creationId xmlns:a16="http://schemas.microsoft.com/office/drawing/2014/main" id="{C31A7F6D-B043-47F6-9201-1A3B6F18A3C0}"/>
              </a:ext>
            </a:extLst>
          </p:cNvPr>
          <p:cNvCxnSpPr/>
          <p:nvPr/>
        </p:nvCxnSpPr>
        <p:spPr>
          <a:xfrm>
            <a:off x="7311870" y="4206717"/>
            <a:ext cx="1134633" cy="178414"/>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5EB272E-0D3F-433A-AA6D-8E371B10B8EB}"/>
              </a:ext>
            </a:extLst>
          </p:cNvPr>
          <p:cNvSpPr txBox="1"/>
          <p:nvPr/>
        </p:nvSpPr>
        <p:spPr>
          <a:xfrm>
            <a:off x="8487993" y="4278806"/>
            <a:ext cx="1329851" cy="296107"/>
          </a:xfrm>
          <a:prstGeom prst="rect">
            <a:avLst/>
          </a:prstGeom>
          <a:noFill/>
        </p:spPr>
        <p:txBody>
          <a:bodyPr wrap="none" lIns="0" rtlCol="0">
            <a:spAutoFit/>
          </a:bodyPr>
          <a:lstStyle/>
          <a:p>
            <a:pPr defTabSz="685326">
              <a:defRPr/>
            </a:pPr>
            <a:r>
              <a:rPr lang="en-US" sz="1324" kern="0">
                <a:latin typeface="Segoe UI"/>
              </a:rPr>
              <a:t>Machine Learning</a:t>
            </a:r>
          </a:p>
        </p:txBody>
      </p:sp>
      <p:cxnSp>
        <p:nvCxnSpPr>
          <p:cNvPr id="19" name="Straight Arrow Connector 18">
            <a:extLst>
              <a:ext uri="{FF2B5EF4-FFF2-40B4-BE49-F238E27FC236}">
                <a16:creationId xmlns:a16="http://schemas.microsoft.com/office/drawing/2014/main" id="{48D9CFB2-EDE4-4FCA-ABFD-7BC23D33FDAE}"/>
              </a:ext>
            </a:extLst>
          </p:cNvPr>
          <p:cNvCxnSpPr/>
          <p:nvPr/>
        </p:nvCxnSpPr>
        <p:spPr>
          <a:xfrm>
            <a:off x="7298412" y="4345673"/>
            <a:ext cx="1148092" cy="39816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98988D3-3EAE-4D0F-A1DA-82E477CAF854}"/>
              </a:ext>
            </a:extLst>
          </p:cNvPr>
          <p:cNvSpPr txBox="1"/>
          <p:nvPr/>
        </p:nvSpPr>
        <p:spPr>
          <a:xfrm>
            <a:off x="8487996" y="4602542"/>
            <a:ext cx="1222451" cy="296107"/>
          </a:xfrm>
          <a:prstGeom prst="rect">
            <a:avLst/>
          </a:prstGeom>
          <a:noFill/>
        </p:spPr>
        <p:txBody>
          <a:bodyPr wrap="none" lIns="0" rtlCol="0">
            <a:spAutoFit/>
          </a:bodyPr>
          <a:lstStyle/>
          <a:p>
            <a:pPr defTabSz="685326">
              <a:defRPr/>
            </a:pPr>
            <a:r>
              <a:rPr lang="en-US" sz="1324" kern="0">
                <a:latin typeface="Segoe UI"/>
              </a:rPr>
              <a:t>Data warehouse</a:t>
            </a:r>
          </a:p>
        </p:txBody>
      </p:sp>
      <p:sp>
        <p:nvSpPr>
          <p:cNvPr id="21" name="TextBox 20">
            <a:extLst>
              <a:ext uri="{FF2B5EF4-FFF2-40B4-BE49-F238E27FC236}">
                <a16:creationId xmlns:a16="http://schemas.microsoft.com/office/drawing/2014/main" id="{8E3DE77E-2763-47BE-8F1F-B64B1547B42B}"/>
              </a:ext>
            </a:extLst>
          </p:cNvPr>
          <p:cNvSpPr txBox="1"/>
          <p:nvPr/>
        </p:nvSpPr>
        <p:spPr>
          <a:xfrm>
            <a:off x="8487994" y="3955070"/>
            <a:ext cx="1397177" cy="296107"/>
          </a:xfrm>
          <a:prstGeom prst="rect">
            <a:avLst/>
          </a:prstGeom>
          <a:noFill/>
        </p:spPr>
        <p:txBody>
          <a:bodyPr wrap="none" lIns="0" rtlCol="0">
            <a:spAutoFit/>
          </a:bodyPr>
          <a:lstStyle/>
          <a:p>
            <a:pPr defTabSz="685326">
              <a:defRPr/>
            </a:pPr>
            <a:r>
              <a:rPr lang="en-US" sz="1324" kern="0">
                <a:latin typeface="Segoe UI"/>
              </a:rPr>
              <a:t>Real-time analytics</a:t>
            </a:r>
          </a:p>
        </p:txBody>
      </p:sp>
      <p:cxnSp>
        <p:nvCxnSpPr>
          <p:cNvPr id="22" name="Straight Arrow Connector 21">
            <a:extLst>
              <a:ext uri="{FF2B5EF4-FFF2-40B4-BE49-F238E27FC236}">
                <a16:creationId xmlns:a16="http://schemas.microsoft.com/office/drawing/2014/main" id="{9A9F4F44-34F1-4B71-BB81-6E04377D9FD7}"/>
              </a:ext>
            </a:extLst>
          </p:cNvPr>
          <p:cNvCxnSpPr/>
          <p:nvPr/>
        </p:nvCxnSpPr>
        <p:spPr>
          <a:xfrm flipV="1">
            <a:off x="7305612" y="4077621"/>
            <a:ext cx="1142839" cy="30893"/>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2F5E8D6F-97AA-4502-B9ED-75EEE4EF6BF3}"/>
              </a:ext>
            </a:extLst>
          </p:cNvPr>
          <p:cNvGrpSpPr/>
          <p:nvPr/>
        </p:nvGrpSpPr>
        <p:grpSpPr>
          <a:xfrm>
            <a:off x="2620503" y="3108691"/>
            <a:ext cx="508492" cy="508492"/>
            <a:chOff x="372628" y="2473035"/>
            <a:chExt cx="691781" cy="691781"/>
          </a:xfrm>
          <a:solidFill>
            <a:srgbClr val="002050"/>
          </a:solidFill>
        </p:grpSpPr>
        <p:sp>
          <p:nvSpPr>
            <p:cNvPr id="24" name="Rectangle 23">
              <a:extLst>
                <a:ext uri="{FF2B5EF4-FFF2-40B4-BE49-F238E27FC236}">
                  <a16:creationId xmlns:a16="http://schemas.microsoft.com/office/drawing/2014/main" id="{B41F8616-223D-4073-BE86-9FEDF86BD0CE}"/>
                </a:ext>
              </a:extLst>
            </p:cNvPr>
            <p:cNvSpPr/>
            <p:nvPr>
              <p:custDataLst>
                <p:tags r:id="rId16"/>
              </p:custDataLst>
            </p:nvPr>
          </p:nvSpPr>
          <p:spPr bwMode="auto">
            <a:xfrm>
              <a:off x="372628" y="2473035"/>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solidFill>
                    <a:schemeClr val="tx1"/>
                  </a:solidFill>
                  <a:latin typeface="Segoe UI"/>
                  <a:ea typeface="Segoe UI" pitchFamily="34" charset="0"/>
                  <a:cs typeface="Segoe UI" pitchFamily="34" charset="0"/>
                </a:rPr>
                <a:t>Devices</a:t>
              </a:r>
            </a:p>
          </p:txBody>
        </p:sp>
        <p:grpSp>
          <p:nvGrpSpPr>
            <p:cNvPr id="25" name="Group 24">
              <a:extLst>
                <a:ext uri="{FF2B5EF4-FFF2-40B4-BE49-F238E27FC236}">
                  <a16:creationId xmlns:a16="http://schemas.microsoft.com/office/drawing/2014/main" id="{D66E9BD2-168F-4C63-976C-5CA0C5412866}"/>
                </a:ext>
              </a:extLst>
            </p:cNvPr>
            <p:cNvGrpSpPr/>
            <p:nvPr/>
          </p:nvGrpSpPr>
          <p:grpSpPr>
            <a:xfrm>
              <a:off x="476130" y="2594121"/>
              <a:ext cx="496449" cy="279445"/>
              <a:chOff x="2769908" y="1409697"/>
              <a:chExt cx="1965320" cy="1106255"/>
            </a:xfrm>
            <a:grpFill/>
          </p:grpSpPr>
          <p:sp>
            <p:nvSpPr>
              <p:cNvPr id="26" name="Round Same Side Corner Rectangle 11">
                <a:extLst>
                  <a:ext uri="{FF2B5EF4-FFF2-40B4-BE49-F238E27FC236}">
                    <a16:creationId xmlns:a16="http://schemas.microsoft.com/office/drawing/2014/main" id="{64D4CEAA-A8F1-4C2A-91A9-053CD731CA3C}"/>
                  </a:ext>
                </a:extLst>
              </p:cNvPr>
              <p:cNvSpPr/>
              <p:nvPr/>
            </p:nvSpPr>
            <p:spPr>
              <a:xfrm>
                <a:off x="3182901" y="1794718"/>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685590">
                  <a:defRPr/>
                </a:pPr>
                <a:endParaRPr lang="en-US" sz="588" kern="0">
                  <a:latin typeface="Segoe UI"/>
                </a:endParaRPr>
              </a:p>
            </p:txBody>
          </p:sp>
          <p:sp>
            <p:nvSpPr>
              <p:cNvPr id="27" name="Rounded Rectangle 223">
                <a:extLst>
                  <a:ext uri="{FF2B5EF4-FFF2-40B4-BE49-F238E27FC236}">
                    <a16:creationId xmlns:a16="http://schemas.microsoft.com/office/drawing/2014/main" id="{AB7F958F-6E6A-4291-90A4-4A0BDEE1B928}"/>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sp>
            <p:nvSpPr>
              <p:cNvPr id="28" name="Rounded Rectangle 6">
                <a:extLst>
                  <a:ext uri="{FF2B5EF4-FFF2-40B4-BE49-F238E27FC236}">
                    <a16:creationId xmlns:a16="http://schemas.microsoft.com/office/drawing/2014/main" id="{3C04E6FD-5EA6-4C81-8C44-7E8F121535E7}"/>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588" kern="0" spc="-99">
                  <a:solidFill>
                    <a:schemeClr val="tx1"/>
                  </a:solidFill>
                  <a:latin typeface="Segoe UI"/>
                </a:endParaRPr>
              </a:p>
            </p:txBody>
          </p:sp>
        </p:grpSp>
      </p:grpSp>
      <p:grpSp>
        <p:nvGrpSpPr>
          <p:cNvPr id="29" name="Group 28">
            <a:extLst>
              <a:ext uri="{FF2B5EF4-FFF2-40B4-BE49-F238E27FC236}">
                <a16:creationId xmlns:a16="http://schemas.microsoft.com/office/drawing/2014/main" id="{83C485B4-CAA4-4C53-A20B-5EEA8E21A8EB}"/>
              </a:ext>
            </a:extLst>
          </p:cNvPr>
          <p:cNvGrpSpPr/>
          <p:nvPr/>
        </p:nvGrpSpPr>
        <p:grpSpPr>
          <a:xfrm>
            <a:off x="2620503" y="4702367"/>
            <a:ext cx="508492" cy="508492"/>
            <a:chOff x="1103397" y="3187789"/>
            <a:chExt cx="691781" cy="691781"/>
          </a:xfrm>
          <a:solidFill>
            <a:srgbClr val="002050"/>
          </a:solidFill>
        </p:grpSpPr>
        <p:sp>
          <p:nvSpPr>
            <p:cNvPr id="30" name="Rectangle 29">
              <a:extLst>
                <a:ext uri="{FF2B5EF4-FFF2-40B4-BE49-F238E27FC236}">
                  <a16:creationId xmlns:a16="http://schemas.microsoft.com/office/drawing/2014/main" id="{A1B7E4EC-D067-4193-B4EE-6E6089639C2D}"/>
                </a:ext>
              </a:extLst>
            </p:cNvPr>
            <p:cNvSpPr/>
            <p:nvPr>
              <p:custDataLst>
                <p:tags r:id="rId15"/>
              </p:custDataLst>
            </p:nvPr>
          </p:nvSpPr>
          <p:spPr bwMode="auto">
            <a:xfrm>
              <a:off x="110339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Relational</a:t>
              </a:r>
              <a:endParaRPr lang="en-US" sz="588" kern="0">
                <a:solidFill>
                  <a:schemeClr val="tx1"/>
                </a:solidFill>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ABC40258-8489-4DBB-9C5D-C18894FA1839}"/>
                </a:ext>
              </a:extLst>
            </p:cNvPr>
            <p:cNvGrpSpPr/>
            <p:nvPr/>
          </p:nvGrpSpPr>
          <p:grpSpPr>
            <a:xfrm>
              <a:off x="1304674" y="3262655"/>
              <a:ext cx="289229" cy="318346"/>
              <a:chOff x="9677938" y="4380341"/>
              <a:chExt cx="180750" cy="203154"/>
            </a:xfrm>
            <a:grpFill/>
          </p:grpSpPr>
          <p:sp>
            <p:nvSpPr>
              <p:cNvPr id="32" name="Freeform 175">
                <a:extLst>
                  <a:ext uri="{FF2B5EF4-FFF2-40B4-BE49-F238E27FC236}">
                    <a16:creationId xmlns:a16="http://schemas.microsoft.com/office/drawing/2014/main" id="{A70C616C-C001-439A-ADE4-162E10288F3B}"/>
                  </a:ext>
                </a:extLst>
              </p:cNvPr>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685262">
                  <a:defRPr/>
                </a:pPr>
                <a:endParaRPr lang="en-US" sz="588" kern="0">
                  <a:latin typeface="Segoe UI"/>
                </a:endParaRPr>
              </a:p>
            </p:txBody>
          </p:sp>
          <p:sp>
            <p:nvSpPr>
              <p:cNvPr id="33" name="Oval 32">
                <a:extLst>
                  <a:ext uri="{FF2B5EF4-FFF2-40B4-BE49-F238E27FC236}">
                    <a16:creationId xmlns:a16="http://schemas.microsoft.com/office/drawing/2014/main" id="{9419FD13-FA32-41D1-8858-BB11451210E5}"/>
                  </a:ext>
                </a:extLst>
              </p:cNvPr>
              <p:cNvSpPr/>
              <p:nvPr/>
            </p:nvSpPr>
            <p:spPr>
              <a:xfrm>
                <a:off x="9692924" y="4389921"/>
                <a:ext cx="146753" cy="40388"/>
              </a:xfrm>
              <a:prstGeom prst="ellipse">
                <a:avLst/>
              </a:prstGeom>
              <a:grpFill/>
              <a:ln w="12700" cap="flat" cmpd="sng" algn="ctr">
                <a:noFill/>
                <a:prstDash val="solid"/>
                <a:miter lim="800000"/>
              </a:ln>
              <a:effectLst/>
            </p:spPr>
            <p:txBody>
              <a:bodyPr rtlCol="0" anchor="ctr"/>
              <a:lstStyle/>
              <a:p>
                <a:pPr defTabSz="685262">
                  <a:defRPr/>
                </a:pPr>
                <a:endParaRPr lang="en-US" sz="588" kern="0">
                  <a:latin typeface="Segoe UI"/>
                </a:endParaRPr>
              </a:p>
            </p:txBody>
          </p:sp>
        </p:grpSp>
      </p:grpSp>
      <p:grpSp>
        <p:nvGrpSpPr>
          <p:cNvPr id="34" name="Group 33">
            <a:extLst>
              <a:ext uri="{FF2B5EF4-FFF2-40B4-BE49-F238E27FC236}">
                <a16:creationId xmlns:a16="http://schemas.microsoft.com/office/drawing/2014/main" id="{5FD7DD18-FAB2-42B7-A183-9C6DDAD174C7}"/>
              </a:ext>
            </a:extLst>
          </p:cNvPr>
          <p:cNvGrpSpPr/>
          <p:nvPr/>
        </p:nvGrpSpPr>
        <p:grpSpPr>
          <a:xfrm>
            <a:off x="3166711" y="4169850"/>
            <a:ext cx="508492" cy="508492"/>
            <a:chOff x="2551230" y="2464452"/>
            <a:chExt cx="691781" cy="691781"/>
          </a:xfrm>
          <a:solidFill>
            <a:srgbClr val="002050"/>
          </a:solidFill>
        </p:grpSpPr>
        <p:sp>
          <p:nvSpPr>
            <p:cNvPr id="35" name="Rectangle 34">
              <a:extLst>
                <a:ext uri="{FF2B5EF4-FFF2-40B4-BE49-F238E27FC236}">
                  <a16:creationId xmlns:a16="http://schemas.microsoft.com/office/drawing/2014/main" id="{0F72AAE2-D122-4604-90BF-C849E3A228E0}"/>
                </a:ext>
              </a:extLst>
            </p:cNvPr>
            <p:cNvSpPr/>
            <p:nvPr>
              <p:custDataLst>
                <p:tags r:id="rId14"/>
              </p:custDataLst>
            </p:nvPr>
          </p:nvSpPr>
          <p:spPr bwMode="auto">
            <a:xfrm>
              <a:off x="2551230"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Sensors</a:t>
              </a:r>
              <a:endParaRPr lang="en-US" sz="588" kern="0">
                <a:solidFill>
                  <a:schemeClr val="tx1"/>
                </a:solidFill>
                <a:latin typeface="Segoe UI"/>
                <a:ea typeface="Segoe UI" pitchFamily="34" charset="0"/>
                <a:cs typeface="Segoe UI" pitchFamily="34" charset="0"/>
              </a:endParaRPr>
            </a:p>
          </p:txBody>
        </p:sp>
        <p:sp>
          <p:nvSpPr>
            <p:cNvPr id="36" name="Frame 5">
              <a:extLst>
                <a:ext uri="{FF2B5EF4-FFF2-40B4-BE49-F238E27FC236}">
                  <a16:creationId xmlns:a16="http://schemas.microsoft.com/office/drawing/2014/main" id="{AAD01F70-3AE8-4F71-9F3E-CEDA26A3B16A}"/>
                </a:ext>
              </a:extLst>
            </p:cNvPr>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58" tIns="39529" rIns="39529" bIns="79058" numCol="1" spcCol="0" rtlCol="0" fromWordArt="0" anchor="b" anchorCtr="0" forceAA="0" compatLnSpc="1">
              <a:prstTxWarp prst="textNoShape">
                <a:avLst/>
              </a:prstTxWarp>
              <a:noAutofit/>
            </a:bodyPr>
            <a:lstStyle/>
            <a:p>
              <a:pPr defTabSz="790200" fontAlgn="base">
                <a:spcBef>
                  <a:spcPct val="0"/>
                </a:spcBef>
                <a:spcAft>
                  <a:spcPct val="0"/>
                </a:spcAft>
                <a:defRPr/>
              </a:pPr>
              <a:endParaRPr lang="en-US" sz="588" kern="0" spc="-43" err="1">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DC61DDB7-EEE8-43A9-9C19-4D496CFC62D8}"/>
              </a:ext>
            </a:extLst>
          </p:cNvPr>
          <p:cNvGrpSpPr/>
          <p:nvPr/>
        </p:nvGrpSpPr>
        <p:grpSpPr>
          <a:xfrm>
            <a:off x="3166711" y="3639954"/>
            <a:ext cx="508492" cy="508492"/>
            <a:chOff x="1822857" y="3187789"/>
            <a:chExt cx="691781" cy="691781"/>
          </a:xfrm>
          <a:solidFill>
            <a:srgbClr val="002050"/>
          </a:solidFill>
        </p:grpSpPr>
        <p:sp>
          <p:nvSpPr>
            <p:cNvPr id="38" name="Rectangle 37">
              <a:extLst>
                <a:ext uri="{FF2B5EF4-FFF2-40B4-BE49-F238E27FC236}">
                  <a16:creationId xmlns:a16="http://schemas.microsoft.com/office/drawing/2014/main" id="{56FE0402-3028-416B-A443-1B33FC5BEC4E}"/>
                </a:ext>
              </a:extLst>
            </p:cNvPr>
            <p:cNvSpPr/>
            <p:nvPr>
              <p:custDataLst>
                <p:tags r:id="rId13"/>
              </p:custDataLst>
            </p:nvPr>
          </p:nvSpPr>
          <p:spPr bwMode="auto">
            <a:xfrm>
              <a:off x="182285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Video</a:t>
              </a:r>
              <a:endParaRPr lang="en-US" sz="588" kern="0">
                <a:solidFill>
                  <a:schemeClr val="tx1"/>
                </a:solidFill>
                <a:latin typeface="Segoe UI"/>
                <a:ea typeface="Segoe UI" pitchFamily="34" charset="0"/>
                <a:cs typeface="Segoe UI" pitchFamily="34" charset="0"/>
              </a:endParaRPr>
            </a:p>
          </p:txBody>
        </p:sp>
        <p:sp>
          <p:nvSpPr>
            <p:cNvPr id="39" name="Freeform 7">
              <a:extLst>
                <a:ext uri="{FF2B5EF4-FFF2-40B4-BE49-F238E27FC236}">
                  <a16:creationId xmlns:a16="http://schemas.microsoft.com/office/drawing/2014/main" id="{F6F1888A-F534-401F-BE7B-F2B0EEC85D5A}"/>
                </a:ext>
              </a:extLst>
            </p:cNvPr>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588" kern="0" spc="-99">
                <a:solidFill>
                  <a:schemeClr val="tx1"/>
                </a:solidFill>
                <a:latin typeface="Segoe UI"/>
              </a:endParaRPr>
            </a:p>
          </p:txBody>
        </p:sp>
      </p:grpSp>
      <p:grpSp>
        <p:nvGrpSpPr>
          <p:cNvPr id="40" name="Group 39">
            <a:extLst>
              <a:ext uri="{FF2B5EF4-FFF2-40B4-BE49-F238E27FC236}">
                <a16:creationId xmlns:a16="http://schemas.microsoft.com/office/drawing/2014/main" id="{7EE01346-3DCE-41AA-89E4-606459AF785D}"/>
              </a:ext>
            </a:extLst>
          </p:cNvPr>
          <p:cNvGrpSpPr/>
          <p:nvPr/>
        </p:nvGrpSpPr>
        <p:grpSpPr>
          <a:xfrm>
            <a:off x="2620503" y="3641122"/>
            <a:ext cx="508492" cy="508492"/>
            <a:chOff x="370109" y="3187789"/>
            <a:chExt cx="691781" cy="691781"/>
          </a:xfrm>
          <a:solidFill>
            <a:srgbClr val="002050"/>
          </a:solidFill>
        </p:grpSpPr>
        <p:sp>
          <p:nvSpPr>
            <p:cNvPr id="41" name="Rectangle 40">
              <a:extLst>
                <a:ext uri="{FF2B5EF4-FFF2-40B4-BE49-F238E27FC236}">
                  <a16:creationId xmlns:a16="http://schemas.microsoft.com/office/drawing/2014/main" id="{92970EEB-026B-4AEC-A599-28CA86CA34A0}"/>
                </a:ext>
              </a:extLst>
            </p:cNvPr>
            <p:cNvSpPr/>
            <p:nvPr>
              <p:custDataLst>
                <p:tags r:id="rId12"/>
              </p:custDataLst>
            </p:nvPr>
          </p:nvSpPr>
          <p:spPr bwMode="auto">
            <a:xfrm>
              <a:off x="370109"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262">
                <a:lnSpc>
                  <a:spcPct val="90000"/>
                </a:lnSpc>
                <a:defRPr/>
              </a:pPr>
              <a:r>
                <a:rPr lang="en-US" sz="588" kern="0">
                  <a:ln>
                    <a:solidFill>
                      <a:srgbClr val="000000">
                        <a:alpha val="0"/>
                      </a:srgbClr>
                    </a:solidFill>
                  </a:ln>
                  <a:solidFill>
                    <a:schemeClr val="tx1"/>
                  </a:solidFill>
                  <a:latin typeface="Segoe UI"/>
                </a:rPr>
                <a:t>LOB applications</a:t>
              </a:r>
            </a:p>
          </p:txBody>
        </p:sp>
        <p:sp>
          <p:nvSpPr>
            <p:cNvPr id="42" name="Donut 59">
              <a:extLst>
                <a:ext uri="{FF2B5EF4-FFF2-40B4-BE49-F238E27FC236}">
                  <a16:creationId xmlns:a16="http://schemas.microsoft.com/office/drawing/2014/main" id="{80429348-AD80-41EE-99DA-F5823C55B233}"/>
                </a:ext>
              </a:extLst>
            </p:cNvPr>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3B11D43E-10CD-4056-B558-19559AAEBA2B}"/>
              </a:ext>
            </a:extLst>
          </p:cNvPr>
          <p:cNvGrpSpPr/>
          <p:nvPr/>
        </p:nvGrpSpPr>
        <p:grpSpPr>
          <a:xfrm>
            <a:off x="2620503" y="4172184"/>
            <a:ext cx="508492" cy="508492"/>
            <a:chOff x="1103397" y="2464452"/>
            <a:chExt cx="691781" cy="691781"/>
          </a:xfrm>
          <a:solidFill>
            <a:srgbClr val="002050"/>
          </a:solidFill>
        </p:grpSpPr>
        <p:sp>
          <p:nvSpPr>
            <p:cNvPr id="44" name="Rectangle 43">
              <a:extLst>
                <a:ext uri="{FF2B5EF4-FFF2-40B4-BE49-F238E27FC236}">
                  <a16:creationId xmlns:a16="http://schemas.microsoft.com/office/drawing/2014/main" id="{6760F2FE-FB64-4B9F-8395-E3787240E8AF}"/>
                </a:ext>
              </a:extLst>
            </p:cNvPr>
            <p:cNvSpPr/>
            <p:nvPr>
              <p:custDataLst>
                <p:tags r:id="rId11"/>
              </p:custDataLst>
            </p:nvPr>
          </p:nvSpPr>
          <p:spPr bwMode="auto">
            <a:xfrm>
              <a:off x="110339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Web</a:t>
              </a:r>
              <a:endParaRPr lang="en-US" sz="588" kern="0">
                <a:solidFill>
                  <a:schemeClr val="tx1"/>
                </a:solidFill>
                <a:latin typeface="Segoe UI"/>
                <a:ea typeface="Segoe UI" pitchFamily="34" charset="0"/>
                <a:cs typeface="Segoe UI" pitchFamily="34" charset="0"/>
              </a:endParaRPr>
            </a:p>
          </p:txBody>
        </p:sp>
        <p:sp>
          <p:nvSpPr>
            <p:cNvPr id="45" name="Rounded Rectangle 18">
              <a:extLst>
                <a:ext uri="{FF2B5EF4-FFF2-40B4-BE49-F238E27FC236}">
                  <a16:creationId xmlns:a16="http://schemas.microsoft.com/office/drawing/2014/main" id="{2A1C0494-6E1F-4E8E-BC03-93D82AD9B4BB}"/>
                </a:ext>
              </a:extLst>
            </p:cNvPr>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9BFD5D34-F600-49A2-8A88-734D8400184D}"/>
              </a:ext>
            </a:extLst>
          </p:cNvPr>
          <p:cNvGrpSpPr/>
          <p:nvPr/>
        </p:nvGrpSpPr>
        <p:grpSpPr>
          <a:xfrm>
            <a:off x="3166711" y="3108691"/>
            <a:ext cx="508492" cy="508492"/>
            <a:chOff x="1822857" y="2464452"/>
            <a:chExt cx="691781" cy="691781"/>
          </a:xfrm>
          <a:solidFill>
            <a:srgbClr val="002050"/>
          </a:solidFill>
        </p:grpSpPr>
        <p:sp>
          <p:nvSpPr>
            <p:cNvPr id="47" name="Rectangle 46">
              <a:extLst>
                <a:ext uri="{FF2B5EF4-FFF2-40B4-BE49-F238E27FC236}">
                  <a16:creationId xmlns:a16="http://schemas.microsoft.com/office/drawing/2014/main" id="{0FBD0FF8-9501-482F-8533-845B07DA55A3}"/>
                </a:ext>
              </a:extLst>
            </p:cNvPr>
            <p:cNvSpPr/>
            <p:nvPr>
              <p:custDataLst>
                <p:tags r:id="rId10"/>
              </p:custDataLst>
            </p:nvPr>
          </p:nvSpPr>
          <p:spPr bwMode="auto">
            <a:xfrm>
              <a:off x="182285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Social</a:t>
              </a:r>
              <a:endParaRPr lang="en-US" sz="588" kern="0">
                <a:solidFill>
                  <a:schemeClr val="tx1"/>
                </a:solidFill>
                <a:latin typeface="Segoe UI"/>
                <a:ea typeface="Segoe UI" pitchFamily="34" charset="0"/>
                <a:cs typeface="Segoe UI" pitchFamily="34" charset="0"/>
              </a:endParaRPr>
            </a:p>
          </p:txBody>
        </p:sp>
        <p:sp>
          <p:nvSpPr>
            <p:cNvPr id="48" name="Freeform 5">
              <a:extLst>
                <a:ext uri="{FF2B5EF4-FFF2-40B4-BE49-F238E27FC236}">
                  <a16:creationId xmlns:a16="http://schemas.microsoft.com/office/drawing/2014/main" id="{BC71CCDE-425D-4EF2-A6ED-6CD581C47F82}"/>
                </a:ext>
              </a:extLst>
            </p:cNvPr>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67212" tIns="33606" rIns="67212" bIns="33606" numCol="1" anchor="t" anchorCtr="0" compatLnSpc="1">
              <a:prstTxWarp prst="textNoShape">
                <a:avLst/>
              </a:prstTxWarp>
            </a:bodyPr>
            <a:lstStyle/>
            <a:p>
              <a:pPr defTabSz="685565">
                <a:defRPr/>
              </a:pPr>
              <a:endParaRPr lang="en-US" sz="588" kern="0">
                <a:latin typeface="Segoe UI"/>
              </a:endParaRPr>
            </a:p>
          </p:txBody>
        </p:sp>
      </p:grpSp>
      <p:grpSp>
        <p:nvGrpSpPr>
          <p:cNvPr id="49" name="Group 48">
            <a:extLst>
              <a:ext uri="{FF2B5EF4-FFF2-40B4-BE49-F238E27FC236}">
                <a16:creationId xmlns:a16="http://schemas.microsoft.com/office/drawing/2014/main" id="{D77346BA-7E19-4985-9F84-CF7FA9BBE40B}"/>
              </a:ext>
            </a:extLst>
          </p:cNvPr>
          <p:cNvGrpSpPr/>
          <p:nvPr/>
        </p:nvGrpSpPr>
        <p:grpSpPr>
          <a:xfrm>
            <a:off x="3166711" y="4698867"/>
            <a:ext cx="508492" cy="508492"/>
            <a:chOff x="2551230" y="3187789"/>
            <a:chExt cx="691781" cy="691781"/>
          </a:xfrm>
          <a:solidFill>
            <a:srgbClr val="002050"/>
          </a:solidFill>
        </p:grpSpPr>
        <p:sp>
          <p:nvSpPr>
            <p:cNvPr id="50" name="Rectangle 49">
              <a:extLst>
                <a:ext uri="{FF2B5EF4-FFF2-40B4-BE49-F238E27FC236}">
                  <a16:creationId xmlns:a16="http://schemas.microsoft.com/office/drawing/2014/main" id="{80C8AFB5-D085-4A27-9C23-519B66279DE1}"/>
                </a:ext>
              </a:extLst>
            </p:cNvPr>
            <p:cNvSpPr/>
            <p:nvPr>
              <p:custDataLst>
                <p:tags r:id="rId9"/>
              </p:custDataLst>
            </p:nvPr>
          </p:nvSpPr>
          <p:spPr bwMode="auto">
            <a:xfrm>
              <a:off x="2551230"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Clickstream</a:t>
              </a:r>
              <a:endParaRPr lang="en-US" sz="588" kern="0">
                <a:solidFill>
                  <a:schemeClr val="tx1"/>
                </a:solidFill>
                <a:latin typeface="Segoe UI"/>
                <a:ea typeface="Segoe UI" pitchFamily="34" charset="0"/>
                <a:cs typeface="Segoe UI" pitchFamily="34" charset="0"/>
              </a:endParaRPr>
            </a:p>
          </p:txBody>
        </p:sp>
        <p:sp>
          <p:nvSpPr>
            <p:cNvPr id="51" name="Freeform 219">
              <a:extLst>
                <a:ext uri="{FF2B5EF4-FFF2-40B4-BE49-F238E27FC236}">
                  <a16:creationId xmlns:a16="http://schemas.microsoft.com/office/drawing/2014/main" id="{244E4F83-B4B8-4F30-9596-DA833FD9A2AA}"/>
                </a:ext>
              </a:extLst>
            </p:cNvPr>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defTabSz="685367" fontAlgn="base">
                <a:lnSpc>
                  <a:spcPct val="90000"/>
                </a:lnSpc>
                <a:spcBef>
                  <a:spcPct val="0"/>
                </a:spcBef>
                <a:spcAft>
                  <a:spcPct val="0"/>
                </a:spcAft>
                <a:defRPr/>
              </a:pPr>
              <a:endParaRPr lang="en-US" sz="588" kern="0" err="1">
                <a:solidFill>
                  <a:schemeClr val="tx1"/>
                </a:solidFill>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905BBFED-A940-4CAD-9EC5-AAB5ACEF97EB}"/>
              </a:ext>
            </a:extLst>
          </p:cNvPr>
          <p:cNvGrpSpPr/>
          <p:nvPr/>
        </p:nvGrpSpPr>
        <p:grpSpPr>
          <a:xfrm>
            <a:off x="5902984" y="3572056"/>
            <a:ext cx="409328" cy="409328"/>
            <a:chOff x="372628" y="2473035"/>
            <a:chExt cx="691781" cy="691781"/>
          </a:xfrm>
          <a:solidFill>
            <a:schemeClr val="accent2"/>
          </a:solidFill>
        </p:grpSpPr>
        <p:sp>
          <p:nvSpPr>
            <p:cNvPr id="53" name="Rectangle 52">
              <a:extLst>
                <a:ext uri="{FF2B5EF4-FFF2-40B4-BE49-F238E27FC236}">
                  <a16:creationId xmlns:a16="http://schemas.microsoft.com/office/drawing/2014/main" id="{741E4895-D789-444A-81AD-D2DCD1B97FBB}"/>
                </a:ext>
              </a:extLst>
            </p:cNvPr>
            <p:cNvSpPr/>
            <p:nvPr>
              <p:custDataLst>
                <p:tags r:id="rId8"/>
              </p:custDataLst>
            </p:nvPr>
          </p:nvSpPr>
          <p:spPr bwMode="auto">
            <a:xfrm>
              <a:off x="372628" y="2473035"/>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Devices</a:t>
              </a:r>
            </a:p>
          </p:txBody>
        </p:sp>
        <p:grpSp>
          <p:nvGrpSpPr>
            <p:cNvPr id="54" name="Group 53">
              <a:extLst>
                <a:ext uri="{FF2B5EF4-FFF2-40B4-BE49-F238E27FC236}">
                  <a16:creationId xmlns:a16="http://schemas.microsoft.com/office/drawing/2014/main" id="{0B7BAA1E-7879-423B-87AE-6FDB53CC60AA}"/>
                </a:ext>
              </a:extLst>
            </p:cNvPr>
            <p:cNvGrpSpPr/>
            <p:nvPr/>
          </p:nvGrpSpPr>
          <p:grpSpPr>
            <a:xfrm>
              <a:off x="476130" y="2594121"/>
              <a:ext cx="496449" cy="266646"/>
              <a:chOff x="2769908" y="1409697"/>
              <a:chExt cx="1965320" cy="1055586"/>
            </a:xfrm>
            <a:grpFill/>
          </p:grpSpPr>
          <p:sp>
            <p:nvSpPr>
              <p:cNvPr id="55" name="Round Same Side Corner Rectangle 11">
                <a:extLst>
                  <a:ext uri="{FF2B5EF4-FFF2-40B4-BE49-F238E27FC236}">
                    <a16:creationId xmlns:a16="http://schemas.microsoft.com/office/drawing/2014/main" id="{C964C18C-D978-4C74-8AAE-282EE6223F49}"/>
                  </a:ext>
                </a:extLst>
              </p:cNvPr>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685590">
                  <a:defRPr/>
                </a:pPr>
                <a:endParaRPr lang="en-US" sz="441" kern="0">
                  <a:latin typeface="Segoe UI"/>
                </a:endParaRPr>
              </a:p>
            </p:txBody>
          </p:sp>
          <p:sp>
            <p:nvSpPr>
              <p:cNvPr id="56" name="Rounded Rectangle 223">
                <a:extLst>
                  <a:ext uri="{FF2B5EF4-FFF2-40B4-BE49-F238E27FC236}">
                    <a16:creationId xmlns:a16="http://schemas.microsoft.com/office/drawing/2014/main" id="{A7AAA748-C87A-4FBF-AF16-C4AE40A5D176}"/>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sp>
            <p:nvSpPr>
              <p:cNvPr id="57" name="Rounded Rectangle 6">
                <a:extLst>
                  <a:ext uri="{FF2B5EF4-FFF2-40B4-BE49-F238E27FC236}">
                    <a16:creationId xmlns:a16="http://schemas.microsoft.com/office/drawing/2014/main" id="{62AF30C0-C4BE-4ECF-BA68-BD4CDEF3F6A4}"/>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441" kern="0" spc="-99">
                  <a:solidFill>
                    <a:schemeClr val="tx1"/>
                  </a:solidFill>
                  <a:latin typeface="Segoe UI"/>
                </a:endParaRPr>
              </a:p>
            </p:txBody>
          </p:sp>
        </p:grpSp>
      </p:grpSp>
      <p:grpSp>
        <p:nvGrpSpPr>
          <p:cNvPr id="58" name="Group 57">
            <a:extLst>
              <a:ext uri="{FF2B5EF4-FFF2-40B4-BE49-F238E27FC236}">
                <a16:creationId xmlns:a16="http://schemas.microsoft.com/office/drawing/2014/main" id="{2C812D4A-CED9-4201-92DD-16AA67F70DA1}"/>
              </a:ext>
            </a:extLst>
          </p:cNvPr>
          <p:cNvGrpSpPr/>
          <p:nvPr/>
        </p:nvGrpSpPr>
        <p:grpSpPr>
          <a:xfrm>
            <a:off x="5053774" y="4320415"/>
            <a:ext cx="409328" cy="409328"/>
            <a:chOff x="1103397" y="3187789"/>
            <a:chExt cx="691781" cy="691781"/>
          </a:xfrm>
          <a:solidFill>
            <a:schemeClr val="accent2"/>
          </a:solidFill>
        </p:grpSpPr>
        <p:sp>
          <p:nvSpPr>
            <p:cNvPr id="59" name="Rectangle 58">
              <a:extLst>
                <a:ext uri="{FF2B5EF4-FFF2-40B4-BE49-F238E27FC236}">
                  <a16:creationId xmlns:a16="http://schemas.microsoft.com/office/drawing/2014/main" id="{56799AFE-31C2-48E1-B20E-BC7D84E3C79E}"/>
                </a:ext>
              </a:extLst>
            </p:cNvPr>
            <p:cNvSpPr/>
            <p:nvPr>
              <p:custDataLst>
                <p:tags r:id="rId7"/>
              </p:custDataLst>
            </p:nvPr>
          </p:nvSpPr>
          <p:spPr bwMode="auto">
            <a:xfrm>
              <a:off x="110339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Relational</a:t>
              </a:r>
              <a:endParaRPr lang="en-US" sz="441" kern="0">
                <a:solidFill>
                  <a:schemeClr val="tx1"/>
                </a:solidFill>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40988915-9C7D-4187-B747-8EFE40D76DE6}"/>
                </a:ext>
              </a:extLst>
            </p:cNvPr>
            <p:cNvGrpSpPr/>
            <p:nvPr/>
          </p:nvGrpSpPr>
          <p:grpSpPr>
            <a:xfrm>
              <a:off x="1304674" y="3262655"/>
              <a:ext cx="289229" cy="318346"/>
              <a:chOff x="9677938" y="4380341"/>
              <a:chExt cx="180750" cy="203154"/>
            </a:xfrm>
            <a:grpFill/>
          </p:grpSpPr>
          <p:sp>
            <p:nvSpPr>
              <p:cNvPr id="61" name="Freeform 259">
                <a:extLst>
                  <a:ext uri="{FF2B5EF4-FFF2-40B4-BE49-F238E27FC236}">
                    <a16:creationId xmlns:a16="http://schemas.microsoft.com/office/drawing/2014/main" id="{1DCFA3E4-15A7-4ACA-BA19-2FF71711996B}"/>
                  </a:ext>
                </a:extLst>
              </p:cNvPr>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685262">
                  <a:defRPr/>
                </a:pPr>
                <a:endParaRPr lang="en-US" sz="441" kern="0">
                  <a:latin typeface="Segoe UI"/>
                </a:endParaRPr>
              </a:p>
            </p:txBody>
          </p:sp>
          <p:sp>
            <p:nvSpPr>
              <p:cNvPr id="62" name="Oval 61">
                <a:extLst>
                  <a:ext uri="{FF2B5EF4-FFF2-40B4-BE49-F238E27FC236}">
                    <a16:creationId xmlns:a16="http://schemas.microsoft.com/office/drawing/2014/main" id="{CFF95C94-31BA-49BE-93DB-BDE0B115756D}"/>
                  </a:ext>
                </a:extLst>
              </p:cNvPr>
              <p:cNvSpPr/>
              <p:nvPr/>
            </p:nvSpPr>
            <p:spPr>
              <a:xfrm>
                <a:off x="9692924" y="4389921"/>
                <a:ext cx="146753" cy="40388"/>
              </a:xfrm>
              <a:prstGeom prst="ellipse">
                <a:avLst/>
              </a:prstGeom>
              <a:solidFill>
                <a:schemeClr val="accent3"/>
              </a:solidFill>
              <a:ln w="12700" cap="flat" cmpd="sng" algn="ctr">
                <a:noFill/>
                <a:prstDash val="solid"/>
                <a:miter lim="800000"/>
              </a:ln>
              <a:effectLst/>
            </p:spPr>
            <p:txBody>
              <a:bodyPr rtlCol="0" anchor="ctr"/>
              <a:lstStyle/>
              <a:p>
                <a:pPr defTabSz="685262">
                  <a:defRPr/>
                </a:pPr>
                <a:endParaRPr lang="en-US" sz="441" kern="0">
                  <a:latin typeface="Segoe UI"/>
                </a:endParaRPr>
              </a:p>
            </p:txBody>
          </p:sp>
        </p:grpSp>
      </p:grpSp>
      <p:grpSp>
        <p:nvGrpSpPr>
          <p:cNvPr id="63" name="Group 62">
            <a:extLst>
              <a:ext uri="{FF2B5EF4-FFF2-40B4-BE49-F238E27FC236}">
                <a16:creationId xmlns:a16="http://schemas.microsoft.com/office/drawing/2014/main" id="{2584C0F6-E7CB-4B7A-B8AE-4529ACECFBFE}"/>
              </a:ext>
            </a:extLst>
          </p:cNvPr>
          <p:cNvGrpSpPr/>
          <p:nvPr/>
        </p:nvGrpSpPr>
        <p:grpSpPr>
          <a:xfrm>
            <a:off x="5967429" y="4072789"/>
            <a:ext cx="409328" cy="409328"/>
            <a:chOff x="2551230" y="2464452"/>
            <a:chExt cx="691781" cy="691781"/>
          </a:xfrm>
          <a:solidFill>
            <a:schemeClr val="accent2"/>
          </a:solidFill>
        </p:grpSpPr>
        <p:sp>
          <p:nvSpPr>
            <p:cNvPr id="64" name="Rectangle 63">
              <a:extLst>
                <a:ext uri="{FF2B5EF4-FFF2-40B4-BE49-F238E27FC236}">
                  <a16:creationId xmlns:a16="http://schemas.microsoft.com/office/drawing/2014/main" id="{77EB6187-1469-4091-B602-5C3A6B24E139}"/>
                </a:ext>
              </a:extLst>
            </p:cNvPr>
            <p:cNvSpPr/>
            <p:nvPr>
              <p:custDataLst>
                <p:tags r:id="rId6"/>
              </p:custDataLst>
            </p:nvPr>
          </p:nvSpPr>
          <p:spPr bwMode="auto">
            <a:xfrm>
              <a:off x="2551230"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Sensors</a:t>
              </a:r>
              <a:endParaRPr lang="en-US" sz="441" kern="0">
                <a:solidFill>
                  <a:schemeClr val="tx1"/>
                </a:solidFill>
                <a:latin typeface="Segoe UI"/>
                <a:ea typeface="Segoe UI" pitchFamily="34" charset="0"/>
                <a:cs typeface="Segoe UI" pitchFamily="34" charset="0"/>
              </a:endParaRPr>
            </a:p>
          </p:txBody>
        </p:sp>
        <p:sp>
          <p:nvSpPr>
            <p:cNvPr id="65" name="Frame 5">
              <a:extLst>
                <a:ext uri="{FF2B5EF4-FFF2-40B4-BE49-F238E27FC236}">
                  <a16:creationId xmlns:a16="http://schemas.microsoft.com/office/drawing/2014/main" id="{5E94835C-4F72-4337-8015-50DAC52AD63C}"/>
                </a:ext>
              </a:extLst>
            </p:cNvPr>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58" tIns="39529" rIns="39529" bIns="79058" numCol="1" spcCol="0" rtlCol="0" fromWordArt="0" anchor="b" anchorCtr="0" forceAA="0" compatLnSpc="1">
              <a:prstTxWarp prst="textNoShape">
                <a:avLst/>
              </a:prstTxWarp>
              <a:noAutofit/>
            </a:bodyPr>
            <a:lstStyle/>
            <a:p>
              <a:pPr defTabSz="790200" fontAlgn="base">
                <a:spcBef>
                  <a:spcPct val="0"/>
                </a:spcBef>
                <a:spcAft>
                  <a:spcPct val="0"/>
                </a:spcAft>
                <a:defRPr/>
              </a:pPr>
              <a:endParaRPr lang="en-US" sz="441" kern="0" spc="-43" err="1">
                <a:latin typeface="Segoe UI"/>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8DB90F94-CAAA-4486-86E2-1A0D2D8A05C1}"/>
              </a:ext>
            </a:extLst>
          </p:cNvPr>
          <p:cNvGrpSpPr/>
          <p:nvPr/>
        </p:nvGrpSpPr>
        <p:grpSpPr>
          <a:xfrm>
            <a:off x="6843280" y="4181917"/>
            <a:ext cx="409328" cy="409328"/>
            <a:chOff x="1822857" y="3187789"/>
            <a:chExt cx="691781" cy="691781"/>
          </a:xfrm>
          <a:solidFill>
            <a:schemeClr val="accent2"/>
          </a:solidFill>
        </p:grpSpPr>
        <p:sp>
          <p:nvSpPr>
            <p:cNvPr id="67" name="Rectangle 66">
              <a:extLst>
                <a:ext uri="{FF2B5EF4-FFF2-40B4-BE49-F238E27FC236}">
                  <a16:creationId xmlns:a16="http://schemas.microsoft.com/office/drawing/2014/main" id="{BDCB8360-B7D7-4E99-A806-7A5FD73B9DC9}"/>
                </a:ext>
              </a:extLst>
            </p:cNvPr>
            <p:cNvSpPr/>
            <p:nvPr>
              <p:custDataLst>
                <p:tags r:id="rId5"/>
              </p:custDataLst>
            </p:nvPr>
          </p:nvSpPr>
          <p:spPr bwMode="auto">
            <a:xfrm>
              <a:off x="182285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Video</a:t>
              </a:r>
              <a:endParaRPr lang="en-US" sz="441" kern="0">
                <a:solidFill>
                  <a:schemeClr val="tx1"/>
                </a:solidFill>
                <a:latin typeface="Segoe UI"/>
                <a:ea typeface="Segoe UI" pitchFamily="34" charset="0"/>
                <a:cs typeface="Segoe UI" pitchFamily="34" charset="0"/>
              </a:endParaRPr>
            </a:p>
          </p:txBody>
        </p:sp>
        <p:sp>
          <p:nvSpPr>
            <p:cNvPr id="68" name="Freeform 7">
              <a:extLst>
                <a:ext uri="{FF2B5EF4-FFF2-40B4-BE49-F238E27FC236}">
                  <a16:creationId xmlns:a16="http://schemas.microsoft.com/office/drawing/2014/main" id="{C7A45304-91AF-4AC6-BD2D-1EE8851AB1D9}"/>
                </a:ext>
              </a:extLst>
            </p:cNvPr>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441" kern="0" spc="-99">
                <a:solidFill>
                  <a:schemeClr val="tx1"/>
                </a:solidFill>
                <a:latin typeface="Segoe UI"/>
              </a:endParaRPr>
            </a:p>
          </p:txBody>
        </p:sp>
      </p:grpSp>
      <p:grpSp>
        <p:nvGrpSpPr>
          <p:cNvPr id="69" name="Group 68">
            <a:extLst>
              <a:ext uri="{FF2B5EF4-FFF2-40B4-BE49-F238E27FC236}">
                <a16:creationId xmlns:a16="http://schemas.microsoft.com/office/drawing/2014/main" id="{7D91E1E7-7D6B-40EB-8E3D-C7B5070C4108}"/>
              </a:ext>
            </a:extLst>
          </p:cNvPr>
          <p:cNvGrpSpPr/>
          <p:nvPr/>
        </p:nvGrpSpPr>
        <p:grpSpPr>
          <a:xfrm>
            <a:off x="5370973" y="3804483"/>
            <a:ext cx="409328" cy="409328"/>
            <a:chOff x="370109" y="3187789"/>
            <a:chExt cx="691781" cy="691781"/>
          </a:xfrm>
          <a:solidFill>
            <a:schemeClr val="accent2"/>
          </a:solidFill>
        </p:grpSpPr>
        <p:sp>
          <p:nvSpPr>
            <p:cNvPr id="70" name="Rectangle 69">
              <a:extLst>
                <a:ext uri="{FF2B5EF4-FFF2-40B4-BE49-F238E27FC236}">
                  <a16:creationId xmlns:a16="http://schemas.microsoft.com/office/drawing/2014/main" id="{23007C56-ED41-4FA9-AD9C-EDC778D36E10}"/>
                </a:ext>
              </a:extLst>
            </p:cNvPr>
            <p:cNvSpPr/>
            <p:nvPr>
              <p:custDataLst>
                <p:tags r:id="rId4"/>
              </p:custDataLst>
            </p:nvPr>
          </p:nvSpPr>
          <p:spPr bwMode="auto">
            <a:xfrm>
              <a:off x="370109"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262">
                <a:lnSpc>
                  <a:spcPct val="90000"/>
                </a:lnSpc>
                <a:defRPr/>
              </a:pPr>
              <a:r>
                <a:rPr lang="en-US" sz="441" kern="0">
                  <a:ln>
                    <a:solidFill>
                      <a:srgbClr val="000000">
                        <a:alpha val="0"/>
                      </a:srgbClr>
                    </a:solidFill>
                  </a:ln>
                  <a:solidFill>
                    <a:schemeClr val="tx1"/>
                  </a:solidFill>
                  <a:latin typeface="Segoe UI"/>
                </a:rPr>
                <a:t>LOB applications</a:t>
              </a:r>
            </a:p>
          </p:txBody>
        </p:sp>
        <p:sp>
          <p:nvSpPr>
            <p:cNvPr id="71" name="Donut 59">
              <a:extLst>
                <a:ext uri="{FF2B5EF4-FFF2-40B4-BE49-F238E27FC236}">
                  <a16:creationId xmlns:a16="http://schemas.microsoft.com/office/drawing/2014/main" id="{834BEA47-C852-4F90-A5A3-B1F1D9AAD85F}"/>
                </a:ext>
              </a:extLst>
            </p:cNvPr>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7851B730-5E51-4B9C-85E0-1A2346BFFB41}"/>
              </a:ext>
            </a:extLst>
          </p:cNvPr>
          <p:cNvGrpSpPr/>
          <p:nvPr/>
        </p:nvGrpSpPr>
        <p:grpSpPr>
          <a:xfrm>
            <a:off x="5585124" y="4533616"/>
            <a:ext cx="409328" cy="409328"/>
            <a:chOff x="1103397" y="2464452"/>
            <a:chExt cx="691781" cy="691781"/>
          </a:xfrm>
          <a:solidFill>
            <a:schemeClr val="accent2"/>
          </a:solidFill>
        </p:grpSpPr>
        <p:sp>
          <p:nvSpPr>
            <p:cNvPr id="73" name="Rectangle 72">
              <a:extLst>
                <a:ext uri="{FF2B5EF4-FFF2-40B4-BE49-F238E27FC236}">
                  <a16:creationId xmlns:a16="http://schemas.microsoft.com/office/drawing/2014/main" id="{72A28A16-0C77-44FC-A79E-188DA9322645}"/>
                </a:ext>
              </a:extLst>
            </p:cNvPr>
            <p:cNvSpPr/>
            <p:nvPr>
              <p:custDataLst>
                <p:tags r:id="rId3"/>
              </p:custDataLst>
            </p:nvPr>
          </p:nvSpPr>
          <p:spPr bwMode="auto">
            <a:xfrm>
              <a:off x="110339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Web</a:t>
              </a:r>
              <a:endParaRPr lang="en-US" sz="441" kern="0">
                <a:solidFill>
                  <a:schemeClr val="tx1"/>
                </a:solidFill>
                <a:latin typeface="Segoe UI"/>
                <a:ea typeface="Segoe UI" pitchFamily="34" charset="0"/>
                <a:cs typeface="Segoe UI" pitchFamily="34" charset="0"/>
              </a:endParaRPr>
            </a:p>
          </p:txBody>
        </p:sp>
        <p:sp>
          <p:nvSpPr>
            <p:cNvPr id="74" name="Rounded Rectangle 18">
              <a:extLst>
                <a:ext uri="{FF2B5EF4-FFF2-40B4-BE49-F238E27FC236}">
                  <a16:creationId xmlns:a16="http://schemas.microsoft.com/office/drawing/2014/main" id="{DFEF04D3-47A3-4221-A2AA-0AA12436C92C}"/>
                </a:ext>
              </a:extLst>
            </p:cNvPr>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grpSp>
      <p:grpSp>
        <p:nvGrpSpPr>
          <p:cNvPr id="75" name="Group 74">
            <a:extLst>
              <a:ext uri="{FF2B5EF4-FFF2-40B4-BE49-F238E27FC236}">
                <a16:creationId xmlns:a16="http://schemas.microsoft.com/office/drawing/2014/main" id="{69CB9139-2413-49DA-94EA-8820CF0A300E}"/>
              </a:ext>
            </a:extLst>
          </p:cNvPr>
          <p:cNvGrpSpPr/>
          <p:nvPr/>
        </p:nvGrpSpPr>
        <p:grpSpPr>
          <a:xfrm>
            <a:off x="6549528" y="3713285"/>
            <a:ext cx="409328" cy="409328"/>
            <a:chOff x="1822857" y="2464452"/>
            <a:chExt cx="691781" cy="691781"/>
          </a:xfrm>
          <a:solidFill>
            <a:schemeClr val="accent2"/>
          </a:solidFill>
        </p:grpSpPr>
        <p:sp>
          <p:nvSpPr>
            <p:cNvPr id="76" name="Rectangle 75">
              <a:extLst>
                <a:ext uri="{FF2B5EF4-FFF2-40B4-BE49-F238E27FC236}">
                  <a16:creationId xmlns:a16="http://schemas.microsoft.com/office/drawing/2014/main" id="{387A97D2-E9E4-4B55-8F99-0DF037DA23D5}"/>
                </a:ext>
              </a:extLst>
            </p:cNvPr>
            <p:cNvSpPr/>
            <p:nvPr>
              <p:custDataLst>
                <p:tags r:id="rId2"/>
              </p:custDataLst>
            </p:nvPr>
          </p:nvSpPr>
          <p:spPr bwMode="auto">
            <a:xfrm>
              <a:off x="182285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Social</a:t>
              </a:r>
              <a:endParaRPr lang="en-US" sz="441" kern="0">
                <a:solidFill>
                  <a:schemeClr val="tx1"/>
                </a:solidFill>
                <a:latin typeface="Segoe UI"/>
                <a:ea typeface="Segoe UI" pitchFamily="34" charset="0"/>
                <a:cs typeface="Segoe UI" pitchFamily="34" charset="0"/>
              </a:endParaRPr>
            </a:p>
          </p:txBody>
        </p:sp>
        <p:sp>
          <p:nvSpPr>
            <p:cNvPr id="77" name="Freeform 5">
              <a:extLst>
                <a:ext uri="{FF2B5EF4-FFF2-40B4-BE49-F238E27FC236}">
                  <a16:creationId xmlns:a16="http://schemas.microsoft.com/office/drawing/2014/main" id="{FC3160B4-FD78-4CD6-BFE2-18846D2E7EB4}"/>
                </a:ext>
              </a:extLst>
            </p:cNvPr>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67212" tIns="33606" rIns="67212" bIns="33606" numCol="1" anchor="t" anchorCtr="0" compatLnSpc="1">
              <a:prstTxWarp prst="textNoShape">
                <a:avLst/>
              </a:prstTxWarp>
            </a:bodyPr>
            <a:lstStyle/>
            <a:p>
              <a:pPr defTabSz="685565">
                <a:defRPr/>
              </a:pPr>
              <a:endParaRPr lang="en-US" sz="441" kern="0">
                <a:latin typeface="Segoe UI"/>
              </a:endParaRPr>
            </a:p>
          </p:txBody>
        </p:sp>
      </p:grpSp>
      <p:grpSp>
        <p:nvGrpSpPr>
          <p:cNvPr id="78" name="Group 77">
            <a:extLst>
              <a:ext uri="{FF2B5EF4-FFF2-40B4-BE49-F238E27FC236}">
                <a16:creationId xmlns:a16="http://schemas.microsoft.com/office/drawing/2014/main" id="{2F60A268-ABC0-48D6-AC53-93E619AAA973}"/>
              </a:ext>
            </a:extLst>
          </p:cNvPr>
          <p:cNvGrpSpPr/>
          <p:nvPr/>
        </p:nvGrpSpPr>
        <p:grpSpPr>
          <a:xfrm>
            <a:off x="6374029" y="4506823"/>
            <a:ext cx="409328" cy="409328"/>
            <a:chOff x="2551230" y="3187789"/>
            <a:chExt cx="691781" cy="691781"/>
          </a:xfrm>
          <a:solidFill>
            <a:schemeClr val="accent2"/>
          </a:solidFill>
        </p:grpSpPr>
        <p:sp>
          <p:nvSpPr>
            <p:cNvPr id="79" name="Rectangle 78">
              <a:extLst>
                <a:ext uri="{FF2B5EF4-FFF2-40B4-BE49-F238E27FC236}">
                  <a16:creationId xmlns:a16="http://schemas.microsoft.com/office/drawing/2014/main" id="{7CE24C02-04A6-4DA6-8A55-4308FF00A3EF}"/>
                </a:ext>
              </a:extLst>
            </p:cNvPr>
            <p:cNvSpPr/>
            <p:nvPr>
              <p:custDataLst>
                <p:tags r:id="rId1"/>
              </p:custDataLst>
            </p:nvPr>
          </p:nvSpPr>
          <p:spPr bwMode="auto">
            <a:xfrm>
              <a:off x="2551230"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Clickstream</a:t>
              </a:r>
              <a:endParaRPr lang="en-US" sz="441" kern="0">
                <a:solidFill>
                  <a:schemeClr val="tx1"/>
                </a:solidFill>
                <a:latin typeface="Segoe UI"/>
                <a:ea typeface="Segoe UI" pitchFamily="34" charset="0"/>
                <a:cs typeface="Segoe UI" pitchFamily="34" charset="0"/>
              </a:endParaRPr>
            </a:p>
          </p:txBody>
        </p:sp>
        <p:sp>
          <p:nvSpPr>
            <p:cNvPr id="80" name="Freeform 278">
              <a:extLst>
                <a:ext uri="{FF2B5EF4-FFF2-40B4-BE49-F238E27FC236}">
                  <a16:creationId xmlns:a16="http://schemas.microsoft.com/office/drawing/2014/main" id="{4D3C84E6-56C2-40F3-8759-C0F1CE2AE13D}"/>
                </a:ext>
              </a:extLst>
            </p:cNvPr>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defTabSz="685367" fontAlgn="base">
                <a:lnSpc>
                  <a:spcPct val="90000"/>
                </a:lnSpc>
                <a:spcBef>
                  <a:spcPct val="0"/>
                </a:spcBef>
                <a:spcAft>
                  <a:spcPct val="0"/>
                </a:spcAft>
                <a:defRPr/>
              </a:pPr>
              <a:endParaRPr lang="en-US" sz="441" kern="0" err="1">
                <a:solidFill>
                  <a:schemeClr val="tx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850830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flipH="1">
            <a:off x="6098383" y="2283973"/>
            <a:ext cx="4582217" cy="3716779"/>
          </a:xfrm>
          <a:custGeom>
            <a:avLst/>
            <a:gdLst>
              <a:gd name="connsiteX0" fmla="*/ 0 w 6092825"/>
              <a:gd name="connsiteY0" fmla="*/ 0 h 5231133"/>
              <a:gd name="connsiteX1" fmla="*/ 6092825 w 6092825"/>
              <a:gd name="connsiteY1" fmla="*/ 0 h 5231133"/>
              <a:gd name="connsiteX2" fmla="*/ 6092825 w 6092825"/>
              <a:gd name="connsiteY2" fmla="*/ 5231133 h 5231133"/>
              <a:gd name="connsiteX3" fmla="*/ 0 w 6092825"/>
              <a:gd name="connsiteY3" fmla="*/ 5231133 h 5231133"/>
              <a:gd name="connsiteX4" fmla="*/ 0 w 6092825"/>
              <a:gd name="connsiteY4" fmla="*/ 0 h 5231133"/>
              <a:gd name="connsiteX0" fmla="*/ 0 w 6122322"/>
              <a:gd name="connsiteY0" fmla="*/ 0 h 5231133"/>
              <a:gd name="connsiteX1" fmla="*/ 6122322 w 6122322"/>
              <a:gd name="connsiteY1" fmla="*/ 2064774 h 5231133"/>
              <a:gd name="connsiteX2" fmla="*/ 6092825 w 6122322"/>
              <a:gd name="connsiteY2" fmla="*/ 5231133 h 5231133"/>
              <a:gd name="connsiteX3" fmla="*/ 0 w 6122322"/>
              <a:gd name="connsiteY3" fmla="*/ 5231133 h 5231133"/>
              <a:gd name="connsiteX4" fmla="*/ 0 w 6122322"/>
              <a:gd name="connsiteY4" fmla="*/ 0 h 5231133"/>
              <a:gd name="connsiteX0" fmla="*/ 0 w 6109622"/>
              <a:gd name="connsiteY0" fmla="*/ 0 h 5231133"/>
              <a:gd name="connsiteX1" fmla="*/ 6109622 w 6109622"/>
              <a:gd name="connsiteY1" fmla="*/ 2318774 h 5231133"/>
              <a:gd name="connsiteX2" fmla="*/ 6092825 w 6109622"/>
              <a:gd name="connsiteY2" fmla="*/ 5231133 h 5231133"/>
              <a:gd name="connsiteX3" fmla="*/ 0 w 6109622"/>
              <a:gd name="connsiteY3" fmla="*/ 5231133 h 5231133"/>
              <a:gd name="connsiteX4" fmla="*/ 0 w 6109622"/>
              <a:gd name="connsiteY4" fmla="*/ 0 h 5231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9622" h="5231133">
                <a:moveTo>
                  <a:pt x="0" y="0"/>
                </a:moveTo>
                <a:lnTo>
                  <a:pt x="6109622" y="2318774"/>
                </a:lnTo>
                <a:lnTo>
                  <a:pt x="6092825" y="5231133"/>
                </a:lnTo>
                <a:lnTo>
                  <a:pt x="0" y="5231133"/>
                </a:lnTo>
                <a:lnTo>
                  <a:pt x="0" y="0"/>
                </a:lnTo>
                <a:close/>
              </a:path>
            </a:pathLst>
          </a:cu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29" name="Rectangle 128"/>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a:bodyPr>
          <a:lstStyle/>
          <a:p>
            <a:r>
              <a:rPr lang="en-GB" sz="3300"/>
              <a:t>Unlimited storage</a:t>
            </a:r>
          </a:p>
        </p:txBody>
      </p:sp>
      <p:sp>
        <p:nvSpPr>
          <p:cNvPr id="126" name="Text Placeholder 2"/>
          <p:cNvSpPr>
            <a:spLocks noGrp="1"/>
          </p:cNvSpPr>
          <p:nvPr>
            <p:ph type="body" sz="quarter" idx="14"/>
          </p:nvPr>
        </p:nvSpPr>
        <p:spPr>
          <a:xfrm>
            <a:off x="1524001" y="2297843"/>
            <a:ext cx="4197698" cy="3021449"/>
          </a:xfrm>
        </p:spPr>
        <p:txBody>
          <a:bodyPr vert="horz" lIns="342900" tIns="0" rIns="91440" bIns="109728" rtlCol="0">
            <a:noAutofit/>
          </a:bodyPr>
          <a:lstStyle/>
          <a:p>
            <a:pPr>
              <a:spcAft>
                <a:spcPts val="900"/>
              </a:spcAft>
            </a:pPr>
            <a:r>
              <a:rPr lang="en-GB" sz="1800"/>
              <a:t>Unlimited account sizes</a:t>
            </a:r>
          </a:p>
          <a:p>
            <a:pPr>
              <a:spcAft>
                <a:spcPts val="900"/>
              </a:spcAft>
            </a:pPr>
            <a:r>
              <a:rPr lang="en-GB" sz="1800"/>
              <a:t>Individual file sizes from gigabytes to petabytes</a:t>
            </a:r>
          </a:p>
          <a:p>
            <a:pPr>
              <a:spcAft>
                <a:spcPts val="900"/>
              </a:spcAft>
            </a:pPr>
            <a:r>
              <a:rPr lang="en-GB" sz="1800"/>
              <a:t>No limits to scale</a:t>
            </a:r>
          </a:p>
          <a:p>
            <a:endParaRPr lang="en-GB"/>
          </a:p>
        </p:txBody>
      </p:sp>
      <p:sp>
        <p:nvSpPr>
          <p:cNvPr id="18" name="Rectangle 17"/>
          <p:cNvSpPr/>
          <p:nvPr/>
        </p:nvSpPr>
        <p:spPr bwMode="auto">
          <a:xfrm>
            <a:off x="6981437" y="1985522"/>
            <a:ext cx="763994" cy="1013701"/>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0" name="Rectangle 17"/>
          <p:cNvSpPr/>
          <p:nvPr/>
        </p:nvSpPr>
        <p:spPr bwMode="auto">
          <a:xfrm>
            <a:off x="8337300" y="2521456"/>
            <a:ext cx="545428" cy="723698"/>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1" name="Rectangle 17"/>
          <p:cNvSpPr/>
          <p:nvPr/>
        </p:nvSpPr>
        <p:spPr bwMode="auto">
          <a:xfrm>
            <a:off x="8949752" y="4145377"/>
            <a:ext cx="487622" cy="646999"/>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2" name="Rectangle 17"/>
          <p:cNvSpPr/>
          <p:nvPr/>
        </p:nvSpPr>
        <p:spPr bwMode="auto">
          <a:xfrm>
            <a:off x="7105181" y="4107028"/>
            <a:ext cx="551082" cy="731201"/>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3" name="Rectangle 17"/>
          <p:cNvSpPr/>
          <p:nvPr/>
        </p:nvSpPr>
        <p:spPr bwMode="auto">
          <a:xfrm>
            <a:off x="9419245" y="2390485"/>
            <a:ext cx="467731" cy="620606"/>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grpSp>
        <p:nvGrpSpPr>
          <p:cNvPr id="16" name="Group 15"/>
          <p:cNvGrpSpPr/>
          <p:nvPr/>
        </p:nvGrpSpPr>
        <p:grpSpPr>
          <a:xfrm>
            <a:off x="6955243" y="1687205"/>
            <a:ext cx="2951586" cy="3483593"/>
            <a:chOff x="7375007" y="1337616"/>
            <a:chExt cx="3935448" cy="4644791"/>
          </a:xfrm>
        </p:grpSpPr>
        <p:sp>
          <p:nvSpPr>
            <p:cNvPr id="44" name="Oval 43"/>
            <p:cNvSpPr/>
            <p:nvPr/>
          </p:nvSpPr>
          <p:spPr bwMode="auto">
            <a:xfrm>
              <a:off x="7781618" y="3220962"/>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3" name="Oval 52"/>
            <p:cNvSpPr/>
            <p:nvPr/>
          </p:nvSpPr>
          <p:spPr bwMode="auto">
            <a:xfrm>
              <a:off x="9430934" y="3537398"/>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4" name="Oval 53"/>
            <p:cNvSpPr/>
            <p:nvPr/>
          </p:nvSpPr>
          <p:spPr bwMode="auto">
            <a:xfrm>
              <a:off x="10847597" y="3184999"/>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5" name="Oval 54"/>
            <p:cNvSpPr/>
            <p:nvPr/>
          </p:nvSpPr>
          <p:spPr bwMode="auto">
            <a:xfrm>
              <a:off x="7753901" y="4178025"/>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6" name="Oval 55"/>
            <p:cNvSpPr/>
            <p:nvPr/>
          </p:nvSpPr>
          <p:spPr bwMode="auto">
            <a:xfrm>
              <a:off x="10138864" y="4208298"/>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cxnSp>
          <p:nvCxnSpPr>
            <p:cNvPr id="57" name="Straight Connector 56"/>
            <p:cNvCxnSpPr>
              <a:stCxn id="44" idx="6"/>
              <a:endCxn id="53" idx="2"/>
            </p:cNvCxnSpPr>
            <p:nvPr/>
          </p:nvCxnSpPr>
          <p:spPr>
            <a:xfrm>
              <a:off x="8040725" y="3350516"/>
              <a:ext cx="1390209" cy="316436"/>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5" idx="7"/>
              <a:endCxn id="53" idx="3"/>
            </p:cNvCxnSpPr>
            <p:nvPr/>
          </p:nvCxnSpPr>
          <p:spPr>
            <a:xfrm flipV="1">
              <a:off x="7975063" y="3758560"/>
              <a:ext cx="1493816" cy="457410"/>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5" idx="6"/>
              <a:endCxn id="56" idx="2"/>
            </p:cNvCxnSpPr>
            <p:nvPr/>
          </p:nvCxnSpPr>
          <p:spPr>
            <a:xfrm>
              <a:off x="8013008" y="4307579"/>
              <a:ext cx="2125856" cy="30273"/>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6" idx="7"/>
              <a:endCxn id="54" idx="3"/>
            </p:cNvCxnSpPr>
            <p:nvPr/>
          </p:nvCxnSpPr>
          <p:spPr>
            <a:xfrm flipV="1">
              <a:off x="10360026" y="3406161"/>
              <a:ext cx="525516" cy="840082"/>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736443" y="1337616"/>
              <a:ext cx="324875" cy="378565"/>
            </a:xfrm>
            <a:prstGeom prst="rect">
              <a:avLst/>
            </a:prstGeom>
            <a:noFill/>
          </p:spPr>
          <p:txBody>
            <a:bodyPr wrap="none" lIns="0" tIns="0" rIns="0" bIns="34290" rtlCol="0">
              <a:spAutoFit/>
            </a:bodyPr>
            <a:lstStyle/>
            <a:p>
              <a:pPr defTabSz="571478">
                <a:lnSpc>
                  <a:spcPct val="90000"/>
                </a:lnSpc>
                <a:spcAft>
                  <a:spcPts val="275"/>
                </a:spcAft>
                <a:defRPr/>
              </a:pPr>
              <a:r>
                <a:rPr lang="en-US" kern="0"/>
                <a:t>PB</a:t>
              </a:r>
            </a:p>
          </p:txBody>
        </p:sp>
        <p:sp>
          <p:nvSpPr>
            <p:cNvPr id="62" name="TextBox 61"/>
            <p:cNvSpPr txBox="1"/>
            <p:nvPr/>
          </p:nvSpPr>
          <p:spPr>
            <a:xfrm>
              <a:off x="9378796" y="2035424"/>
              <a:ext cx="316325" cy="378565"/>
            </a:xfrm>
            <a:prstGeom prst="rect">
              <a:avLst/>
            </a:prstGeom>
            <a:noFill/>
          </p:spPr>
          <p:txBody>
            <a:bodyPr wrap="none" lIns="0" tIns="0" rIns="0" bIns="34290" rtlCol="0">
              <a:spAutoFit/>
            </a:bodyPr>
            <a:lstStyle/>
            <a:p>
              <a:pPr defTabSz="571478">
                <a:lnSpc>
                  <a:spcPct val="90000"/>
                </a:lnSpc>
                <a:spcAft>
                  <a:spcPts val="275"/>
                </a:spcAft>
                <a:defRPr/>
              </a:pPr>
              <a:r>
                <a:rPr lang="en-US" kern="0"/>
                <a:t>TB</a:t>
              </a:r>
            </a:p>
          </p:txBody>
        </p:sp>
        <p:sp>
          <p:nvSpPr>
            <p:cNvPr id="63" name="TextBox 62"/>
            <p:cNvSpPr txBox="1"/>
            <p:nvPr/>
          </p:nvSpPr>
          <p:spPr>
            <a:xfrm>
              <a:off x="10759784" y="1857877"/>
              <a:ext cx="361211" cy="378565"/>
            </a:xfrm>
            <a:prstGeom prst="rect">
              <a:avLst/>
            </a:prstGeom>
            <a:noFill/>
          </p:spPr>
          <p:txBody>
            <a:bodyPr wrap="none" lIns="0" tIns="0" rIns="0" bIns="34290" rtlCol="0">
              <a:spAutoFit/>
            </a:bodyPr>
            <a:lstStyle/>
            <a:p>
              <a:pPr defTabSz="571478">
                <a:lnSpc>
                  <a:spcPct val="90000"/>
                </a:lnSpc>
                <a:spcAft>
                  <a:spcPts val="275"/>
                </a:spcAft>
                <a:defRPr/>
              </a:pPr>
              <a:r>
                <a:rPr lang="en-US" kern="0"/>
                <a:t>GB</a:t>
              </a:r>
            </a:p>
          </p:txBody>
        </p:sp>
        <p:sp>
          <p:nvSpPr>
            <p:cNvPr id="64" name="TextBox 63"/>
            <p:cNvSpPr txBox="1"/>
            <p:nvPr/>
          </p:nvSpPr>
          <p:spPr>
            <a:xfrm>
              <a:off x="10196800" y="5509206"/>
              <a:ext cx="324875" cy="378565"/>
            </a:xfrm>
            <a:prstGeom prst="rect">
              <a:avLst/>
            </a:prstGeom>
            <a:noFill/>
          </p:spPr>
          <p:txBody>
            <a:bodyPr wrap="none" lIns="0" tIns="34290" rIns="0" bIns="0" rtlCol="0">
              <a:spAutoFit/>
            </a:bodyPr>
            <a:lstStyle/>
            <a:p>
              <a:pPr defTabSz="571478">
                <a:lnSpc>
                  <a:spcPct val="90000"/>
                </a:lnSpc>
                <a:spcAft>
                  <a:spcPts val="275"/>
                </a:spcAft>
                <a:defRPr/>
              </a:pPr>
              <a:r>
                <a:rPr lang="en-US" kern="0"/>
                <a:t>PB</a:t>
              </a:r>
            </a:p>
          </p:txBody>
        </p:sp>
        <p:sp>
          <p:nvSpPr>
            <p:cNvPr id="65" name="TextBox 64"/>
            <p:cNvSpPr txBox="1"/>
            <p:nvPr/>
          </p:nvSpPr>
          <p:spPr>
            <a:xfrm>
              <a:off x="7781390" y="5603842"/>
              <a:ext cx="316325" cy="378565"/>
            </a:xfrm>
            <a:prstGeom prst="rect">
              <a:avLst/>
            </a:prstGeom>
            <a:noFill/>
          </p:spPr>
          <p:txBody>
            <a:bodyPr wrap="none" lIns="0" tIns="34290" rIns="0" bIns="0" rtlCol="0">
              <a:spAutoFit/>
            </a:bodyPr>
            <a:lstStyle/>
            <a:p>
              <a:pPr defTabSz="571478">
                <a:lnSpc>
                  <a:spcPct val="90000"/>
                </a:lnSpc>
                <a:spcAft>
                  <a:spcPts val="275"/>
                </a:spcAft>
                <a:defRPr/>
              </a:pPr>
              <a:r>
                <a:rPr lang="en-US" kern="0"/>
                <a:t>TB</a:t>
              </a:r>
            </a:p>
          </p:txBody>
        </p:sp>
        <p:grpSp>
          <p:nvGrpSpPr>
            <p:cNvPr id="66" name="Group 65"/>
            <p:cNvGrpSpPr/>
            <p:nvPr/>
          </p:nvGrpSpPr>
          <p:grpSpPr bwMode="gray">
            <a:xfrm>
              <a:off x="9176375" y="2413989"/>
              <a:ext cx="791676" cy="1054450"/>
              <a:chOff x="-323850" y="2616200"/>
              <a:chExt cx="1125538" cy="1544638"/>
            </a:xfrm>
            <a:solidFill>
              <a:srgbClr val="FF8C00"/>
            </a:solidFill>
          </p:grpSpPr>
          <p:sp>
            <p:nvSpPr>
              <p:cNvPr id="115"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6"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7" name="Freeform 116"/>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8" name="Freeform 117"/>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9" name="Freeform 118"/>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0" name="Freeform 119"/>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1" name="Freeform 120"/>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2" name="Freeform 121"/>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3" name="Freeform 122"/>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4" name="Freeform 123"/>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5" name="Freeform 124"/>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8E2E0C"/>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7" name="Group 66"/>
            <p:cNvGrpSpPr/>
            <p:nvPr/>
          </p:nvGrpSpPr>
          <p:grpSpPr bwMode="gray">
            <a:xfrm>
              <a:off x="10632426" y="2242995"/>
              <a:ext cx="678029" cy="903081"/>
              <a:chOff x="-323850" y="2616200"/>
              <a:chExt cx="1125538" cy="1544638"/>
            </a:xfrm>
            <a:solidFill>
              <a:srgbClr val="BAD80A"/>
            </a:solidFill>
          </p:grpSpPr>
          <p:sp>
            <p:nvSpPr>
              <p:cNvPr id="104"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5"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6" name="Freeform 105"/>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7" name="Freeform 106"/>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8" name="Freeform 107"/>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9" name="Freeform 108"/>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0" name="Freeform 109"/>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1" name="Freeform 110"/>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2" name="Freeform 111"/>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3" name="Freeform 112"/>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4" name="Freeform 113"/>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B43B1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8" name="Group 67"/>
            <p:cNvGrpSpPr/>
            <p:nvPr/>
          </p:nvGrpSpPr>
          <p:grpSpPr bwMode="gray">
            <a:xfrm>
              <a:off x="10021237" y="4589920"/>
              <a:ext cx="678029" cy="903081"/>
              <a:chOff x="-323850" y="2616200"/>
              <a:chExt cx="1125538" cy="1544638"/>
            </a:xfrm>
            <a:solidFill>
              <a:srgbClr val="002050"/>
            </a:solidFill>
          </p:grpSpPr>
          <p:sp>
            <p:nvSpPr>
              <p:cNvPr id="93"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4"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5" name="Freeform 94"/>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6" name="Freeform 95"/>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7" name="Freeform 96"/>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8" name="Freeform 97"/>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9" name="Freeform 98"/>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0" name="Freeform 99"/>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1" name="Freeform 100"/>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2" name="Freeform 101"/>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3" name="Freeform 102"/>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DC3C0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9" name="Group 68"/>
            <p:cNvGrpSpPr/>
            <p:nvPr/>
          </p:nvGrpSpPr>
          <p:grpSpPr bwMode="gray">
            <a:xfrm>
              <a:off x="7546041" y="4534803"/>
              <a:ext cx="791676" cy="1054450"/>
              <a:chOff x="-323850" y="2616200"/>
              <a:chExt cx="1125538" cy="1544638"/>
            </a:xfrm>
            <a:solidFill>
              <a:srgbClr val="FF8C00"/>
            </a:solidFill>
          </p:grpSpPr>
          <p:sp>
            <p:nvSpPr>
              <p:cNvPr id="82"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3"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4" name="Freeform 83"/>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5" name="Freeform 84"/>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6" name="Freeform 85"/>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7" name="Freeform 86"/>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8" name="Freeform 87"/>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9" name="Freeform 88"/>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0" name="Freeform 89"/>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1" name="Freeform 90"/>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2" name="Freeform 91"/>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8E2E0C"/>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70" name="Group 69"/>
            <p:cNvGrpSpPr/>
            <p:nvPr/>
          </p:nvGrpSpPr>
          <p:grpSpPr bwMode="gray">
            <a:xfrm>
              <a:off x="7375007" y="1710104"/>
              <a:ext cx="1092434" cy="1455035"/>
              <a:chOff x="-323850" y="2616200"/>
              <a:chExt cx="1125538" cy="1544638"/>
            </a:xfrm>
            <a:solidFill>
              <a:srgbClr val="002050"/>
            </a:solidFill>
          </p:grpSpPr>
          <p:sp>
            <p:nvSpPr>
              <p:cNvPr id="71"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2"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3" name="Freeform 72"/>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4" name="Freeform 73"/>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5" name="Freeform 74"/>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6" name="Freeform 75"/>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7" name="Freeform 76"/>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8" name="Freeform 77"/>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9" name="Freeform 78"/>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0" name="Freeform 79"/>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1" name="Freeform 80"/>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DC3C0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spTree>
    <p:extLst>
      <p:ext uri="{BB962C8B-B14F-4D97-AF65-F5344CB8AC3E}">
        <p14:creationId xmlns:p14="http://schemas.microsoft.com/office/powerpoint/2010/main" val="45648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BD598-6AC0-2A4F-8F64-A103FCEEBD7B}"/>
              </a:ext>
            </a:extLst>
          </p:cNvPr>
          <p:cNvSpPr>
            <a:spLocks noGrp="1"/>
          </p:cNvSpPr>
          <p:nvPr>
            <p:ph type="title"/>
          </p:nvPr>
        </p:nvSpPr>
        <p:spPr>
          <a:xfrm>
            <a:off x="1971675" y="371476"/>
            <a:ext cx="8239125" cy="920750"/>
          </a:xfrm>
        </p:spPr>
        <p:txBody>
          <a:bodyPr>
            <a:normAutofit/>
          </a:bodyPr>
          <a:lstStyle/>
          <a:p>
            <a:r>
              <a:rPr lang="en-US" sz="3200" dirty="0"/>
              <a:t>ADL VS SQL DB</a:t>
            </a:r>
          </a:p>
        </p:txBody>
      </p:sp>
      <p:sp>
        <p:nvSpPr>
          <p:cNvPr id="3" name="Content Placeholder 2">
            <a:extLst>
              <a:ext uri="{FF2B5EF4-FFF2-40B4-BE49-F238E27FC236}">
                <a16:creationId xmlns:a16="http://schemas.microsoft.com/office/drawing/2014/main" id="{8A2440CF-ECD4-E044-8C72-7775857E8B4D}"/>
              </a:ext>
            </a:extLst>
          </p:cNvPr>
          <p:cNvSpPr>
            <a:spLocks noGrp="1"/>
          </p:cNvSpPr>
          <p:nvPr>
            <p:ph sz="quarter" idx="17"/>
          </p:nvPr>
        </p:nvSpPr>
        <p:spPr>
          <a:xfrm>
            <a:off x="1794323" y="1644267"/>
            <a:ext cx="8416477" cy="1591989"/>
          </a:xfrm>
          <a:solidFill>
            <a:schemeClr val="bg1"/>
          </a:solidFill>
          <a:ln>
            <a:solidFill>
              <a:schemeClr val="accent1"/>
            </a:solidFill>
          </a:ln>
        </p:spPr>
        <p:txBody>
          <a:bodyPr>
            <a:normAutofit/>
          </a:bodyPr>
          <a:lstStyle/>
          <a:p>
            <a:pPr algn="ctr"/>
            <a:r>
              <a:rPr lang="en-US" sz="2600" b="1" i="1" u="sng" dirty="0"/>
              <a:t>Azure Data Lake</a:t>
            </a:r>
          </a:p>
          <a:p>
            <a:pPr algn="ctr"/>
            <a:endParaRPr lang="en-US" sz="2600" dirty="0"/>
          </a:p>
          <a:p>
            <a:pPr algn="ctr"/>
            <a:r>
              <a:rPr lang="en-US" sz="2600" dirty="0"/>
              <a:t>ADL Analytics + ADL Store</a:t>
            </a:r>
          </a:p>
        </p:txBody>
      </p:sp>
      <p:sp>
        <p:nvSpPr>
          <p:cNvPr id="4" name="Content Placeholder 3">
            <a:extLst>
              <a:ext uri="{FF2B5EF4-FFF2-40B4-BE49-F238E27FC236}">
                <a16:creationId xmlns:a16="http://schemas.microsoft.com/office/drawing/2014/main" id="{79F60455-054B-C44A-99A6-D6AE8492EC7A}"/>
              </a:ext>
            </a:extLst>
          </p:cNvPr>
          <p:cNvSpPr>
            <a:spLocks noGrp="1"/>
          </p:cNvSpPr>
          <p:nvPr>
            <p:ph sz="quarter" idx="23"/>
          </p:nvPr>
        </p:nvSpPr>
        <p:spPr>
          <a:xfrm>
            <a:off x="1794323" y="3714751"/>
            <a:ext cx="8416477" cy="1591989"/>
          </a:xfrm>
          <a:ln>
            <a:solidFill>
              <a:schemeClr val="accent1"/>
            </a:solidFill>
          </a:ln>
        </p:spPr>
        <p:txBody>
          <a:bodyPr>
            <a:normAutofit/>
          </a:bodyPr>
          <a:lstStyle/>
          <a:p>
            <a:pPr algn="ctr"/>
            <a:r>
              <a:rPr lang="en-US" sz="2600" b="1" i="1" u="sng" dirty="0"/>
              <a:t>SQL DB</a:t>
            </a:r>
          </a:p>
          <a:p>
            <a:endParaRPr lang="en-US" sz="2600" dirty="0"/>
          </a:p>
          <a:p>
            <a:pPr algn="ctr"/>
            <a:r>
              <a:rPr lang="en-US" sz="2600" dirty="0"/>
              <a:t>SQL Query + DB Storage</a:t>
            </a:r>
          </a:p>
        </p:txBody>
      </p:sp>
      <p:sp>
        <p:nvSpPr>
          <p:cNvPr id="6" name="Rectangle 5">
            <a:extLst>
              <a:ext uri="{FF2B5EF4-FFF2-40B4-BE49-F238E27FC236}">
                <a16:creationId xmlns:a16="http://schemas.microsoft.com/office/drawing/2014/main" id="{8C64355C-F461-0A4C-B6A3-E3E839ACF4E5}"/>
              </a:ext>
            </a:extLst>
          </p:cNvPr>
          <p:cNvSpPr/>
          <p:nvPr/>
        </p:nvSpPr>
        <p:spPr>
          <a:xfrm>
            <a:off x="10566400" y="5503333"/>
            <a:ext cx="1625600" cy="1227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1974365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00BCF-9B3D-1744-849F-B544BFA448F7}"/>
              </a:ext>
            </a:extLst>
          </p:cNvPr>
          <p:cNvSpPr>
            <a:spLocks noGrp="1"/>
          </p:cNvSpPr>
          <p:nvPr>
            <p:ph type="title"/>
          </p:nvPr>
        </p:nvSpPr>
        <p:spPr/>
        <p:txBody>
          <a:bodyPr/>
          <a:lstStyle/>
          <a:p>
            <a:r>
              <a:rPr lang="en-US" dirty="0"/>
              <a:t>Security Considerations</a:t>
            </a:r>
          </a:p>
        </p:txBody>
      </p:sp>
      <p:sp>
        <p:nvSpPr>
          <p:cNvPr id="3" name="Text Placeholder 2">
            <a:extLst>
              <a:ext uri="{FF2B5EF4-FFF2-40B4-BE49-F238E27FC236}">
                <a16:creationId xmlns:a16="http://schemas.microsoft.com/office/drawing/2014/main" id="{DE414BFF-45EC-D34A-9BF6-115CA39C2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0977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141A-054A-9B43-89D2-1458F2AFA4B6}"/>
              </a:ext>
            </a:extLst>
          </p:cNvPr>
          <p:cNvSpPr>
            <a:spLocks noGrp="1"/>
          </p:cNvSpPr>
          <p:nvPr>
            <p:ph type="title"/>
          </p:nvPr>
        </p:nvSpPr>
        <p:spPr/>
        <p:txBody>
          <a:bodyPr/>
          <a:lstStyle/>
          <a:p>
            <a:r>
              <a:rPr lang="en-US" dirty="0"/>
              <a:t>What we can learn together ?? </a:t>
            </a:r>
          </a:p>
        </p:txBody>
      </p:sp>
      <p:sp>
        <p:nvSpPr>
          <p:cNvPr id="3" name="Content Placeholder 2">
            <a:extLst>
              <a:ext uri="{FF2B5EF4-FFF2-40B4-BE49-F238E27FC236}">
                <a16:creationId xmlns:a16="http://schemas.microsoft.com/office/drawing/2014/main" id="{73D401CA-97B9-494F-A9A3-325BD49987CF}"/>
              </a:ext>
            </a:extLst>
          </p:cNvPr>
          <p:cNvSpPr>
            <a:spLocks noGrp="1"/>
          </p:cNvSpPr>
          <p:nvPr>
            <p:ph idx="1"/>
          </p:nvPr>
        </p:nvSpPr>
        <p:spPr/>
        <p:txBody>
          <a:bodyPr/>
          <a:lstStyle/>
          <a:p>
            <a:r>
              <a:rPr lang="en-US" dirty="0"/>
              <a:t>Azure Data Ecosystem </a:t>
            </a:r>
          </a:p>
          <a:p>
            <a:r>
              <a:rPr lang="en-US" dirty="0"/>
              <a:t>Storage (Blob Vs Data Lake)</a:t>
            </a:r>
          </a:p>
          <a:p>
            <a:r>
              <a:rPr lang="en-US" dirty="0"/>
              <a:t>Data Lake Storage </a:t>
            </a:r>
          </a:p>
          <a:p>
            <a:r>
              <a:rPr lang="en-US" dirty="0"/>
              <a:t>Data Lake Analytics </a:t>
            </a:r>
          </a:p>
          <a:p>
            <a:r>
              <a:rPr lang="en-US" dirty="0"/>
              <a:t>Data Factory </a:t>
            </a:r>
          </a:p>
          <a:p>
            <a:r>
              <a:rPr lang="en-US" dirty="0"/>
              <a:t>How about automating any ELT / ETL projects .</a:t>
            </a:r>
          </a:p>
        </p:txBody>
      </p:sp>
    </p:spTree>
    <p:extLst>
      <p:ext uri="{BB962C8B-B14F-4D97-AF65-F5344CB8AC3E}">
        <p14:creationId xmlns:p14="http://schemas.microsoft.com/office/powerpoint/2010/main" val="127510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FBEB6D-FC60-424B-BBF6-76FEAD83A7E8}"/>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Data Protection</a:t>
            </a:r>
          </a:p>
        </p:txBody>
      </p:sp>
      <p:graphicFrame>
        <p:nvGraphicFramePr>
          <p:cNvPr id="7" name="Content Placeholder 4">
            <a:extLst>
              <a:ext uri="{FF2B5EF4-FFF2-40B4-BE49-F238E27FC236}">
                <a16:creationId xmlns:a16="http://schemas.microsoft.com/office/drawing/2014/main" id="{ABF1DF5A-4FEB-46B1-B20D-DBEEC201CBCF}"/>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1228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6EDBB-FEC3-0F4C-8B2E-345BE833225D}"/>
              </a:ext>
            </a:extLst>
          </p:cNvPr>
          <p:cNvSpPr>
            <a:spLocks noGrp="1"/>
          </p:cNvSpPr>
          <p:nvPr>
            <p:ph type="title"/>
          </p:nvPr>
        </p:nvSpPr>
        <p:spPr/>
        <p:txBody>
          <a:bodyPr/>
          <a:lstStyle/>
          <a:p>
            <a:r>
              <a:rPr lang="en-US" b="1" dirty="0"/>
              <a:t>Understand storage account keys</a:t>
            </a:r>
            <a:endParaRPr lang="en-US" dirty="0"/>
          </a:p>
        </p:txBody>
      </p:sp>
      <p:sp>
        <p:nvSpPr>
          <p:cNvPr id="3" name="Content Placeholder 2">
            <a:extLst>
              <a:ext uri="{FF2B5EF4-FFF2-40B4-BE49-F238E27FC236}">
                <a16:creationId xmlns:a16="http://schemas.microsoft.com/office/drawing/2014/main" id="{E963BABD-7A28-CC42-9CF3-9D9F8BBD62C0}"/>
              </a:ext>
            </a:extLst>
          </p:cNvPr>
          <p:cNvSpPr>
            <a:spLocks noGrp="1"/>
          </p:cNvSpPr>
          <p:nvPr>
            <p:ph sz="half" idx="1"/>
          </p:nvPr>
        </p:nvSpPr>
        <p:spPr>
          <a:xfrm>
            <a:off x="310896" y="1825625"/>
            <a:ext cx="5708904" cy="4351338"/>
          </a:xfrm>
        </p:spPr>
        <p:txBody>
          <a:bodyPr/>
          <a:lstStyle/>
          <a:p>
            <a:r>
              <a:rPr lang="en-US" dirty="0"/>
              <a:t>Data is generated or consumed by custom applications</a:t>
            </a:r>
          </a:p>
          <a:p>
            <a:r>
              <a:rPr lang="en-US" dirty="0"/>
              <a:t>The applications are written in various languages.</a:t>
            </a:r>
          </a:p>
          <a:p>
            <a:r>
              <a:rPr lang="en-US" dirty="0"/>
              <a:t>Create authorized apps in Active Directory to control access to the data in blobs</a:t>
            </a:r>
          </a:p>
          <a:p>
            <a:endParaRPr lang="en-US" dirty="0"/>
          </a:p>
        </p:txBody>
      </p:sp>
      <p:sp>
        <p:nvSpPr>
          <p:cNvPr id="5" name="Content Placeholder 4">
            <a:extLst>
              <a:ext uri="{FF2B5EF4-FFF2-40B4-BE49-F238E27FC236}">
                <a16:creationId xmlns:a16="http://schemas.microsoft.com/office/drawing/2014/main" id="{C4029F2A-38B7-5944-A636-4B24BAE63EE7}"/>
              </a:ext>
            </a:extLst>
          </p:cNvPr>
          <p:cNvSpPr>
            <a:spLocks noGrp="1"/>
          </p:cNvSpPr>
          <p:nvPr>
            <p:ph sz="half" idx="2"/>
          </p:nvPr>
        </p:nvSpPr>
        <p:spPr/>
        <p:txBody>
          <a:bodyPr/>
          <a:lstStyle/>
          <a:p>
            <a:endParaRPr lang="en-US"/>
          </a:p>
        </p:txBody>
      </p:sp>
      <p:pic>
        <p:nvPicPr>
          <p:cNvPr id="4" name="Picture 3">
            <a:extLst>
              <a:ext uri="{FF2B5EF4-FFF2-40B4-BE49-F238E27FC236}">
                <a16:creationId xmlns:a16="http://schemas.microsoft.com/office/drawing/2014/main" id="{06A754D7-FFB3-D647-A821-08A68B79462A}"/>
              </a:ext>
            </a:extLst>
          </p:cNvPr>
          <p:cNvPicPr>
            <a:picLocks noChangeAspect="1"/>
          </p:cNvPicPr>
          <p:nvPr/>
        </p:nvPicPr>
        <p:blipFill>
          <a:blip r:embed="rId2"/>
          <a:stretch>
            <a:fillRect/>
          </a:stretch>
        </p:blipFill>
        <p:spPr>
          <a:xfrm>
            <a:off x="5689600" y="1825625"/>
            <a:ext cx="6502400" cy="3746500"/>
          </a:xfrm>
          <a:prstGeom prst="rect">
            <a:avLst/>
          </a:prstGeom>
        </p:spPr>
      </p:pic>
    </p:spTree>
    <p:extLst>
      <p:ext uri="{BB962C8B-B14F-4D97-AF65-F5344CB8AC3E}">
        <p14:creationId xmlns:p14="http://schemas.microsoft.com/office/powerpoint/2010/main" val="70631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3327-103B-6B4B-8896-CBDFB71E6C2A}"/>
              </a:ext>
            </a:extLst>
          </p:cNvPr>
          <p:cNvSpPr>
            <a:spLocks noGrp="1"/>
          </p:cNvSpPr>
          <p:nvPr>
            <p:ph type="title"/>
          </p:nvPr>
        </p:nvSpPr>
        <p:spPr/>
        <p:txBody>
          <a:bodyPr/>
          <a:lstStyle/>
          <a:p>
            <a:r>
              <a:rPr lang="en-US" b="1" dirty="0"/>
              <a:t>Understand shared access signatures</a:t>
            </a:r>
            <a:endParaRPr lang="en-US" dirty="0"/>
          </a:p>
        </p:txBody>
      </p:sp>
      <p:sp>
        <p:nvSpPr>
          <p:cNvPr id="5" name="Content Placeholder 4">
            <a:extLst>
              <a:ext uri="{FF2B5EF4-FFF2-40B4-BE49-F238E27FC236}">
                <a16:creationId xmlns:a16="http://schemas.microsoft.com/office/drawing/2014/main" id="{54263E3F-DE58-B140-B381-CDC491895B52}"/>
              </a:ext>
            </a:extLst>
          </p:cNvPr>
          <p:cNvSpPr>
            <a:spLocks noGrp="1"/>
          </p:cNvSpPr>
          <p:nvPr>
            <p:ph idx="1"/>
          </p:nvPr>
        </p:nvSpPr>
        <p:spPr/>
        <p:txBody>
          <a:bodyPr/>
          <a:lstStyle/>
          <a:p>
            <a:r>
              <a:rPr lang="en-US" dirty="0"/>
              <a:t>You shouldn't share storage account keys with external third-party applications</a:t>
            </a:r>
          </a:p>
          <a:p>
            <a:r>
              <a:rPr lang="en-US" dirty="0"/>
              <a:t>For untrusted clients, use a </a:t>
            </a:r>
            <a:r>
              <a:rPr lang="en-US" i="1" dirty="0"/>
              <a:t>shared access signature</a:t>
            </a:r>
            <a:r>
              <a:rPr lang="en-US" dirty="0"/>
              <a:t> (SAS)</a:t>
            </a:r>
          </a:p>
          <a:p>
            <a:r>
              <a:rPr lang="en-US" b="1" dirty="0"/>
              <a:t>Types of shared access signatures</a:t>
            </a:r>
          </a:p>
          <a:p>
            <a:pPr lvl="1"/>
            <a:r>
              <a:rPr lang="en-US" i="1" dirty="0"/>
              <a:t>service-level</a:t>
            </a:r>
            <a:r>
              <a:rPr lang="en-US" dirty="0"/>
              <a:t> shared access signature</a:t>
            </a:r>
          </a:p>
          <a:p>
            <a:pPr lvl="1"/>
            <a:r>
              <a:rPr lang="en-US" i="1" dirty="0"/>
              <a:t>account-level</a:t>
            </a:r>
            <a:r>
              <a:rPr lang="en-US" dirty="0"/>
              <a:t> shared access signature</a:t>
            </a:r>
          </a:p>
        </p:txBody>
      </p:sp>
    </p:spTree>
    <p:extLst>
      <p:ext uri="{BB962C8B-B14F-4D97-AF65-F5344CB8AC3E}">
        <p14:creationId xmlns:p14="http://schemas.microsoft.com/office/powerpoint/2010/main" val="257401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6C9CC-16A9-B942-9192-FAD1F5BF8C4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t>Control network access to your storage account</a:t>
            </a:r>
            <a:endParaRPr lang="en-US" dirty="0"/>
          </a:p>
        </p:txBody>
      </p:sp>
      <p:sp>
        <p:nvSpPr>
          <p:cNvPr id="3" name="Content Placeholder 2">
            <a:extLst>
              <a:ext uri="{FF2B5EF4-FFF2-40B4-BE49-F238E27FC236}">
                <a16:creationId xmlns:a16="http://schemas.microsoft.com/office/drawing/2014/main" id="{A18B8AB3-3CB1-4447-A968-A8C19171773F}"/>
              </a:ext>
            </a:extLst>
          </p:cNvPr>
          <p:cNvSpPr>
            <a:spLocks noGrp="1"/>
          </p:cNvSpPr>
          <p:nvPr>
            <p:ph sz="half" idx="1"/>
          </p:nvPr>
        </p:nvSpPr>
        <p:spPr>
          <a:xfrm>
            <a:off x="838200" y="1825625"/>
            <a:ext cx="3797807" cy="4351338"/>
          </a:xfrm>
        </p:spPr>
        <p:txBody>
          <a:bodyPr vert="horz" lIns="91440" tIns="45720" rIns="91440" bIns="45720" rtlCol="0">
            <a:normAutofit/>
          </a:bodyPr>
          <a:lstStyle/>
          <a:p>
            <a:r>
              <a:rPr lang="en-US" sz="2000" dirty="0"/>
              <a:t>Storage accounts accept connections from clients on any network</a:t>
            </a:r>
          </a:p>
          <a:p>
            <a:r>
              <a:rPr lang="en-US" sz="2000" dirty="0"/>
              <a:t>To limit access to selected networks, you must first change the default action.</a:t>
            </a:r>
          </a:p>
          <a:p>
            <a:r>
              <a:rPr lang="en-US" sz="2000" dirty="0"/>
              <a:t>You can restrict access to specific IP addresses, ranges, or virtual networks</a:t>
            </a:r>
          </a:p>
          <a:p>
            <a:endParaRPr lang="en-US" sz="2000" dirty="0"/>
          </a:p>
        </p:txBody>
      </p:sp>
      <p:pic>
        <p:nvPicPr>
          <p:cNvPr id="5" name="Content Placeholder 4">
            <a:extLst>
              <a:ext uri="{FF2B5EF4-FFF2-40B4-BE49-F238E27FC236}">
                <a16:creationId xmlns:a16="http://schemas.microsoft.com/office/drawing/2014/main" id="{968ED005-838B-D344-8DED-2B4BEA302718}"/>
              </a:ext>
            </a:extLst>
          </p:cNvPr>
          <p:cNvPicPr>
            <a:picLocks noGrp="1" noChangeAspect="1"/>
          </p:cNvPicPr>
          <p:nvPr>
            <p:ph sz="half" idx="2"/>
          </p:nvPr>
        </p:nvPicPr>
        <p:blipFill rotWithShape="1">
          <a:blip r:embed="rId2"/>
          <a:srcRect r="5173" b="-2"/>
          <a:stretch/>
        </p:blipFill>
        <p:spPr>
          <a:xfrm>
            <a:off x="5120640" y="1904281"/>
            <a:ext cx="6233160" cy="4272681"/>
          </a:xfrm>
          <a:prstGeom prst="rect">
            <a:avLst/>
          </a:prstGeom>
        </p:spPr>
      </p:pic>
    </p:spTree>
    <p:extLst>
      <p:ext uri="{BB962C8B-B14F-4D97-AF65-F5344CB8AC3E}">
        <p14:creationId xmlns:p14="http://schemas.microsoft.com/office/powerpoint/2010/main" val="168443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B6650-6B53-3743-BAD5-26BC94B0549E}"/>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3400" b="1"/>
              <a:t>Understand Advanced Threat Protection for Azure Storage</a:t>
            </a:r>
            <a:br>
              <a:rPr lang="en-US" sz="3400" b="1"/>
            </a:br>
            <a:endParaRPr lang="en-US" sz="3400"/>
          </a:p>
        </p:txBody>
      </p:sp>
      <p:sp>
        <p:nvSpPr>
          <p:cNvPr id="4" name="Content Placeholder 3">
            <a:extLst>
              <a:ext uri="{FF2B5EF4-FFF2-40B4-BE49-F238E27FC236}">
                <a16:creationId xmlns:a16="http://schemas.microsoft.com/office/drawing/2014/main" id="{67AFDE1D-32C8-5F46-99AD-AEFDB3191356}"/>
              </a:ext>
            </a:extLst>
          </p:cNvPr>
          <p:cNvSpPr>
            <a:spLocks noGrp="1"/>
          </p:cNvSpPr>
          <p:nvPr>
            <p:ph sz="half" idx="1"/>
          </p:nvPr>
        </p:nvSpPr>
        <p:spPr>
          <a:xfrm>
            <a:off x="838200" y="1825625"/>
            <a:ext cx="3797807" cy="4351338"/>
          </a:xfrm>
        </p:spPr>
        <p:txBody>
          <a:bodyPr vert="horz" lIns="91440" tIns="45720" rIns="91440" bIns="45720" rtlCol="0">
            <a:normAutofit/>
          </a:bodyPr>
          <a:lstStyle/>
          <a:p>
            <a:r>
              <a:rPr lang="en-US" sz="2000" dirty="0"/>
              <a:t>Often any protection only shows you that an intrusion </a:t>
            </a:r>
            <a:r>
              <a:rPr lang="en-US" sz="2000" i="1" dirty="0"/>
              <a:t>has already occurred</a:t>
            </a:r>
            <a:r>
              <a:rPr lang="en-US" sz="2000" dirty="0"/>
              <a:t>.</a:t>
            </a:r>
          </a:p>
          <a:p>
            <a:r>
              <a:rPr lang="en-US" sz="2000" dirty="0"/>
              <a:t>What you really want is a way to be notified when suspicious activity is happening</a:t>
            </a:r>
          </a:p>
          <a:p>
            <a:r>
              <a:rPr lang="en-US" sz="2000" dirty="0"/>
              <a:t>Advanced Threat Protection, detects anomalies in account activity</a:t>
            </a:r>
          </a:p>
          <a:p>
            <a:r>
              <a:rPr lang="en-US" sz="2000" dirty="0"/>
              <a:t>It then notifies you of potentially harmful attempts to access your account.</a:t>
            </a:r>
          </a:p>
          <a:p>
            <a:endParaRPr lang="en-US" sz="2000" dirty="0"/>
          </a:p>
        </p:txBody>
      </p:sp>
      <p:pic>
        <p:nvPicPr>
          <p:cNvPr id="6" name="Content Placeholder 5">
            <a:extLst>
              <a:ext uri="{FF2B5EF4-FFF2-40B4-BE49-F238E27FC236}">
                <a16:creationId xmlns:a16="http://schemas.microsoft.com/office/drawing/2014/main" id="{4761E409-72BF-7F42-814E-A92F2E2623B4}"/>
              </a:ext>
            </a:extLst>
          </p:cNvPr>
          <p:cNvPicPr>
            <a:picLocks noGrp="1" noChangeAspect="1"/>
          </p:cNvPicPr>
          <p:nvPr>
            <p:ph sz="half" idx="2"/>
          </p:nvPr>
        </p:nvPicPr>
        <p:blipFill rotWithShape="1">
          <a:blip r:embed="rId2"/>
          <a:srcRect l="186" r="22132" b="2"/>
          <a:stretch/>
        </p:blipFill>
        <p:spPr>
          <a:xfrm>
            <a:off x="5120640" y="1904281"/>
            <a:ext cx="6233160" cy="4272681"/>
          </a:xfrm>
          <a:prstGeom prst="rect">
            <a:avLst/>
          </a:prstGeom>
        </p:spPr>
      </p:pic>
    </p:spTree>
    <p:extLst>
      <p:ext uri="{BB962C8B-B14F-4D97-AF65-F5344CB8AC3E}">
        <p14:creationId xmlns:p14="http://schemas.microsoft.com/office/powerpoint/2010/main" val="307339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C21D2-1787-B949-B804-4EF80908AA95}"/>
              </a:ext>
            </a:extLst>
          </p:cNvPr>
          <p:cNvSpPr>
            <a:spLocks noGrp="1"/>
          </p:cNvSpPr>
          <p:nvPr>
            <p:ph type="ctrTitle"/>
          </p:nvPr>
        </p:nvSpPr>
        <p:spPr/>
        <p:txBody>
          <a:bodyPr/>
          <a:lstStyle/>
          <a:p>
            <a:r>
              <a:rPr lang="en-US" dirty="0"/>
              <a:t>Data Factory</a:t>
            </a:r>
          </a:p>
        </p:txBody>
      </p:sp>
      <p:sp>
        <p:nvSpPr>
          <p:cNvPr id="3" name="Subtitle 2">
            <a:extLst>
              <a:ext uri="{FF2B5EF4-FFF2-40B4-BE49-F238E27FC236}">
                <a16:creationId xmlns:a16="http://schemas.microsoft.com/office/drawing/2014/main" id="{6D3E0043-3A15-DC41-A3C1-D5456FFC1F8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75718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082F7-17DD-410F-9CCD-A2741DD7452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1D6C01C-874E-44A5-81A6-A74865427458}"/>
              </a:ext>
            </a:extLst>
          </p:cNvPr>
          <p:cNvPicPr>
            <a:picLocks noChangeAspect="1"/>
          </p:cNvPicPr>
          <p:nvPr/>
        </p:nvPicPr>
        <p:blipFill>
          <a:blip r:embed="rId2"/>
          <a:stretch>
            <a:fillRect/>
          </a:stretch>
        </p:blipFill>
        <p:spPr>
          <a:xfrm>
            <a:off x="1042987" y="814387"/>
            <a:ext cx="10106025" cy="5229225"/>
          </a:xfrm>
          <a:prstGeom prst="rect">
            <a:avLst/>
          </a:prstGeom>
        </p:spPr>
      </p:pic>
    </p:spTree>
    <p:extLst>
      <p:ext uri="{BB962C8B-B14F-4D97-AF65-F5344CB8AC3E}">
        <p14:creationId xmlns:p14="http://schemas.microsoft.com/office/powerpoint/2010/main" val="1909287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24201-981C-45A0-9DE0-BBB201CAC5A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7055FA7-6670-4DB8-A839-4E952FE24C2A}"/>
              </a:ext>
            </a:extLst>
          </p:cNvPr>
          <p:cNvPicPr>
            <a:picLocks noChangeAspect="1"/>
          </p:cNvPicPr>
          <p:nvPr/>
        </p:nvPicPr>
        <p:blipFill>
          <a:blip r:embed="rId2"/>
          <a:stretch>
            <a:fillRect/>
          </a:stretch>
        </p:blipFill>
        <p:spPr>
          <a:xfrm>
            <a:off x="0" y="0"/>
            <a:ext cx="12192000" cy="4893202"/>
          </a:xfrm>
          <a:prstGeom prst="rect">
            <a:avLst/>
          </a:prstGeom>
        </p:spPr>
      </p:pic>
      <p:pic>
        <p:nvPicPr>
          <p:cNvPr id="4" name="Picture 3">
            <a:extLst>
              <a:ext uri="{FF2B5EF4-FFF2-40B4-BE49-F238E27FC236}">
                <a16:creationId xmlns:a16="http://schemas.microsoft.com/office/drawing/2014/main" id="{0EFCCCE8-D373-43B8-99C6-343F00293DD3}"/>
              </a:ext>
            </a:extLst>
          </p:cNvPr>
          <p:cNvPicPr>
            <a:picLocks noChangeAspect="1"/>
          </p:cNvPicPr>
          <p:nvPr/>
        </p:nvPicPr>
        <p:blipFill>
          <a:blip r:embed="rId3"/>
          <a:stretch>
            <a:fillRect/>
          </a:stretch>
        </p:blipFill>
        <p:spPr>
          <a:xfrm>
            <a:off x="0" y="4759138"/>
            <a:ext cx="12192000" cy="1562100"/>
          </a:xfrm>
          <a:prstGeom prst="rect">
            <a:avLst/>
          </a:prstGeom>
        </p:spPr>
      </p:pic>
    </p:spTree>
    <p:extLst>
      <p:ext uri="{BB962C8B-B14F-4D97-AF65-F5344CB8AC3E}">
        <p14:creationId xmlns:p14="http://schemas.microsoft.com/office/powerpoint/2010/main" val="2168942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BF98AF-9CFC-405F-98BE-8637D97B8CC8}"/>
              </a:ext>
            </a:extLst>
          </p:cNvPr>
          <p:cNvPicPr>
            <a:picLocks noChangeAspect="1"/>
          </p:cNvPicPr>
          <p:nvPr/>
        </p:nvPicPr>
        <p:blipFill rotWithShape="1">
          <a:blip r:embed="rId2"/>
          <a:srcRect t="3017"/>
          <a:stretch/>
        </p:blipFill>
        <p:spPr>
          <a:xfrm>
            <a:off x="20" y="10"/>
            <a:ext cx="12191980" cy="6857990"/>
          </a:xfrm>
          <a:prstGeom prst="rect">
            <a:avLst/>
          </a:prstGeom>
        </p:spPr>
      </p:pic>
    </p:spTree>
    <p:extLst>
      <p:ext uri="{BB962C8B-B14F-4D97-AF65-F5344CB8AC3E}">
        <p14:creationId xmlns:p14="http://schemas.microsoft.com/office/powerpoint/2010/main" val="397845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C32B4-7B61-4DBC-A0FF-C0C1E031CF21}"/>
              </a:ext>
            </a:extLst>
          </p:cNvPr>
          <p:cNvPicPr>
            <a:picLocks noChangeAspect="1"/>
          </p:cNvPicPr>
          <p:nvPr/>
        </p:nvPicPr>
        <p:blipFill>
          <a:blip r:embed="rId2"/>
          <a:stretch>
            <a:fillRect/>
          </a:stretch>
        </p:blipFill>
        <p:spPr>
          <a:xfrm>
            <a:off x="671061" y="1675227"/>
            <a:ext cx="10849877" cy="4394199"/>
          </a:xfrm>
          <a:prstGeom prst="rect">
            <a:avLst/>
          </a:prstGeom>
        </p:spPr>
      </p:pic>
      <p:sp>
        <p:nvSpPr>
          <p:cNvPr id="2" name="Title 1">
            <a:extLst>
              <a:ext uri="{FF2B5EF4-FFF2-40B4-BE49-F238E27FC236}">
                <a16:creationId xmlns:a16="http://schemas.microsoft.com/office/drawing/2014/main" id="{E8CCDF35-336E-4897-9692-AC642654D174}"/>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a:t>Data Sources Usage</a:t>
            </a:r>
          </a:p>
        </p:txBody>
      </p:sp>
    </p:spTree>
    <p:extLst>
      <p:ext uri="{BB962C8B-B14F-4D97-AF65-F5344CB8AC3E}">
        <p14:creationId xmlns:p14="http://schemas.microsoft.com/office/powerpoint/2010/main" val="2874684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3B07-DA4E-3A41-B67D-898835695695}"/>
              </a:ext>
            </a:extLst>
          </p:cNvPr>
          <p:cNvSpPr>
            <a:spLocks noGrp="1"/>
          </p:cNvSpPr>
          <p:nvPr>
            <p:ph type="title"/>
          </p:nvPr>
        </p:nvSpPr>
        <p:spPr/>
        <p:txBody>
          <a:bodyPr/>
          <a:lstStyle/>
          <a:p>
            <a:r>
              <a:rPr lang="en-US" dirty="0"/>
              <a:t>Being More Specific</a:t>
            </a:r>
          </a:p>
        </p:txBody>
      </p:sp>
      <p:sp>
        <p:nvSpPr>
          <p:cNvPr id="3" name="Content Placeholder 2">
            <a:extLst>
              <a:ext uri="{FF2B5EF4-FFF2-40B4-BE49-F238E27FC236}">
                <a16:creationId xmlns:a16="http://schemas.microsoft.com/office/drawing/2014/main" id="{9621C1D8-D07B-DD42-BD25-26F85FA3BD7E}"/>
              </a:ext>
            </a:extLst>
          </p:cNvPr>
          <p:cNvSpPr>
            <a:spLocks noGrp="1"/>
          </p:cNvSpPr>
          <p:nvPr>
            <p:ph idx="1"/>
          </p:nvPr>
        </p:nvSpPr>
        <p:spPr>
          <a:xfrm>
            <a:off x="838200" y="1825624"/>
            <a:ext cx="10515600" cy="4906479"/>
          </a:xfrm>
        </p:spPr>
        <p:txBody>
          <a:bodyPr>
            <a:normAutofit/>
          </a:bodyPr>
          <a:lstStyle/>
          <a:p>
            <a:pPr>
              <a:lnSpc>
                <a:spcPct val="200000"/>
              </a:lnSpc>
            </a:pPr>
            <a:r>
              <a:rPr lang="en-US" dirty="0"/>
              <a:t>10:00-10:30 	:	Overview Big Data Storage &amp; Security</a:t>
            </a:r>
          </a:p>
          <a:p>
            <a:pPr>
              <a:lnSpc>
                <a:spcPct val="200000"/>
              </a:lnSpc>
            </a:pPr>
            <a:r>
              <a:rPr lang="en-US" dirty="0"/>
              <a:t>10:30-11:15	:	 ADF Architectures &amp; its Automation </a:t>
            </a:r>
          </a:p>
          <a:p>
            <a:pPr>
              <a:lnSpc>
                <a:spcPct val="200000"/>
              </a:lnSpc>
            </a:pPr>
            <a:r>
              <a:rPr lang="en-US" dirty="0"/>
              <a:t>11:15-11:20 	: 	BREAK !!! </a:t>
            </a:r>
          </a:p>
          <a:p>
            <a:pPr>
              <a:lnSpc>
                <a:spcPct val="200000"/>
              </a:lnSpc>
            </a:pPr>
            <a:r>
              <a:rPr lang="en-US" dirty="0"/>
              <a:t>11:20-12:30 	:	ADF Automation Part -2</a:t>
            </a:r>
          </a:p>
          <a:p>
            <a:pPr>
              <a:lnSpc>
                <a:spcPct val="200000"/>
              </a:lnSpc>
            </a:pPr>
            <a:r>
              <a:rPr lang="en-US" dirty="0"/>
              <a:t>12:30-1:00		:	Overview &amp; Best Practices .</a:t>
            </a:r>
          </a:p>
        </p:txBody>
      </p:sp>
    </p:spTree>
    <p:extLst>
      <p:ext uri="{BB962C8B-B14F-4D97-AF65-F5344CB8AC3E}">
        <p14:creationId xmlns:p14="http://schemas.microsoft.com/office/powerpoint/2010/main" val="132103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A5A145-F45F-4FFD-A3DF-573F2578CC40}"/>
              </a:ext>
            </a:extLst>
          </p:cNvPr>
          <p:cNvPicPr>
            <a:picLocks noChangeAspect="1"/>
          </p:cNvPicPr>
          <p:nvPr/>
        </p:nvPicPr>
        <p:blipFill>
          <a:blip r:embed="rId2"/>
          <a:stretch>
            <a:fillRect/>
          </a:stretch>
        </p:blipFill>
        <p:spPr>
          <a:xfrm>
            <a:off x="643467" y="661468"/>
            <a:ext cx="10905066" cy="4716440"/>
          </a:xfrm>
          <a:prstGeom prst="rect">
            <a:avLst/>
          </a:prstGeom>
        </p:spPr>
      </p:pic>
      <p:sp>
        <p:nvSpPr>
          <p:cNvPr id="2" name="Title 1">
            <a:extLst>
              <a:ext uri="{FF2B5EF4-FFF2-40B4-BE49-F238E27FC236}">
                <a16:creationId xmlns:a16="http://schemas.microsoft.com/office/drawing/2014/main" id="{00E42CDF-9468-463E-BF47-047C301DE9FF}"/>
              </a:ext>
            </a:extLst>
          </p:cNvPr>
          <p:cNvSpPr>
            <a:spLocks noGrp="1"/>
          </p:cNvSpPr>
          <p:nvPr>
            <p:ph type="title"/>
          </p:nvPr>
        </p:nvSpPr>
        <p:spPr>
          <a:xfrm>
            <a:off x="838200" y="5534025"/>
            <a:ext cx="10515600" cy="822326"/>
          </a:xfrm>
        </p:spPr>
        <p:txBody>
          <a:bodyPr>
            <a:normAutofit/>
          </a:bodyPr>
          <a:lstStyle/>
          <a:p>
            <a:pPr algn="ctr"/>
            <a:endParaRPr lang="en-US"/>
          </a:p>
        </p:txBody>
      </p:sp>
    </p:spTree>
    <p:extLst>
      <p:ext uri="{BB962C8B-B14F-4D97-AF65-F5344CB8AC3E}">
        <p14:creationId xmlns:p14="http://schemas.microsoft.com/office/powerpoint/2010/main" val="2469455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34EC-868E-4D5A-80BC-D9819E2EF58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8403EEA-C334-44BE-BD9B-877E7A59F20F}"/>
              </a:ext>
            </a:extLst>
          </p:cNvPr>
          <p:cNvPicPr>
            <a:picLocks noChangeAspect="1"/>
          </p:cNvPicPr>
          <p:nvPr/>
        </p:nvPicPr>
        <p:blipFill>
          <a:blip r:embed="rId2"/>
          <a:stretch>
            <a:fillRect/>
          </a:stretch>
        </p:blipFill>
        <p:spPr>
          <a:xfrm>
            <a:off x="510988" y="62068"/>
            <a:ext cx="10261787" cy="6186332"/>
          </a:xfrm>
          <a:prstGeom prst="rect">
            <a:avLst/>
          </a:prstGeom>
        </p:spPr>
      </p:pic>
    </p:spTree>
    <p:extLst>
      <p:ext uri="{BB962C8B-B14F-4D97-AF65-F5344CB8AC3E}">
        <p14:creationId xmlns:p14="http://schemas.microsoft.com/office/powerpoint/2010/main" val="4142649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1E90F-46A1-4EC4-9DF5-F5D26555872D}"/>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43EA658-1F6D-4B77-8C58-6E23E68EA5DC}"/>
              </a:ext>
            </a:extLst>
          </p:cNvPr>
          <p:cNvPicPr>
            <a:picLocks noChangeAspect="1"/>
          </p:cNvPicPr>
          <p:nvPr/>
        </p:nvPicPr>
        <p:blipFill>
          <a:blip r:embed="rId2"/>
          <a:stretch>
            <a:fillRect/>
          </a:stretch>
        </p:blipFill>
        <p:spPr>
          <a:xfrm>
            <a:off x="578224" y="111529"/>
            <a:ext cx="10663517" cy="6411262"/>
          </a:xfrm>
          <a:prstGeom prst="rect">
            <a:avLst/>
          </a:prstGeom>
        </p:spPr>
      </p:pic>
    </p:spTree>
    <p:extLst>
      <p:ext uri="{BB962C8B-B14F-4D97-AF65-F5344CB8AC3E}">
        <p14:creationId xmlns:p14="http://schemas.microsoft.com/office/powerpoint/2010/main" val="1070044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9CE99-3473-42AE-ABA6-0E058C6128E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4991F77-3B32-4FA9-9FD4-F28B67CB743B}"/>
              </a:ext>
            </a:extLst>
          </p:cNvPr>
          <p:cNvPicPr>
            <a:picLocks noChangeAspect="1"/>
          </p:cNvPicPr>
          <p:nvPr/>
        </p:nvPicPr>
        <p:blipFill>
          <a:blip r:embed="rId2"/>
          <a:stretch>
            <a:fillRect/>
          </a:stretch>
        </p:blipFill>
        <p:spPr>
          <a:xfrm>
            <a:off x="540606" y="551329"/>
            <a:ext cx="11110787" cy="5436534"/>
          </a:xfrm>
          <a:prstGeom prst="rect">
            <a:avLst/>
          </a:prstGeom>
        </p:spPr>
      </p:pic>
    </p:spTree>
    <p:extLst>
      <p:ext uri="{BB962C8B-B14F-4D97-AF65-F5344CB8AC3E}">
        <p14:creationId xmlns:p14="http://schemas.microsoft.com/office/powerpoint/2010/main" val="3695021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D525-4AC6-4FB2-BE7A-4B7C1C40B94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8869EA1-19C8-457E-AF99-C835DE15827D}"/>
              </a:ext>
            </a:extLst>
          </p:cNvPr>
          <p:cNvPicPr>
            <a:picLocks noChangeAspect="1"/>
          </p:cNvPicPr>
          <p:nvPr/>
        </p:nvPicPr>
        <p:blipFill>
          <a:blip r:embed="rId2"/>
          <a:stretch>
            <a:fillRect/>
          </a:stretch>
        </p:blipFill>
        <p:spPr>
          <a:xfrm>
            <a:off x="838200" y="365125"/>
            <a:ext cx="10672482" cy="6193704"/>
          </a:xfrm>
          <a:prstGeom prst="rect">
            <a:avLst/>
          </a:prstGeom>
        </p:spPr>
      </p:pic>
    </p:spTree>
    <p:extLst>
      <p:ext uri="{BB962C8B-B14F-4D97-AF65-F5344CB8AC3E}">
        <p14:creationId xmlns:p14="http://schemas.microsoft.com/office/powerpoint/2010/main" val="14392394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1713E-FCA2-4122-95E3-1234DB98B74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1B06ED8-677B-4EE3-B4C7-A3D7637FA167}"/>
              </a:ext>
            </a:extLst>
          </p:cNvPr>
          <p:cNvPicPr>
            <a:picLocks noChangeAspect="1"/>
          </p:cNvPicPr>
          <p:nvPr/>
        </p:nvPicPr>
        <p:blipFill>
          <a:blip r:embed="rId2"/>
          <a:stretch>
            <a:fillRect/>
          </a:stretch>
        </p:blipFill>
        <p:spPr>
          <a:xfrm>
            <a:off x="346006" y="145152"/>
            <a:ext cx="11729453" cy="6174966"/>
          </a:xfrm>
          <a:prstGeom prst="rect">
            <a:avLst/>
          </a:prstGeom>
        </p:spPr>
      </p:pic>
    </p:spTree>
    <p:extLst>
      <p:ext uri="{BB962C8B-B14F-4D97-AF65-F5344CB8AC3E}">
        <p14:creationId xmlns:p14="http://schemas.microsoft.com/office/powerpoint/2010/main" val="2410796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95BBE-363F-4064-8164-E781190C817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82ED994-4B44-45D5-B781-EB943ED8A3F7}"/>
              </a:ext>
            </a:extLst>
          </p:cNvPr>
          <p:cNvPicPr>
            <a:picLocks noChangeAspect="1"/>
          </p:cNvPicPr>
          <p:nvPr/>
        </p:nvPicPr>
        <p:blipFill>
          <a:blip r:embed="rId2"/>
          <a:stretch>
            <a:fillRect/>
          </a:stretch>
        </p:blipFill>
        <p:spPr>
          <a:xfrm>
            <a:off x="292642" y="163419"/>
            <a:ext cx="11742476" cy="5901205"/>
          </a:xfrm>
          <a:prstGeom prst="rect">
            <a:avLst/>
          </a:prstGeom>
        </p:spPr>
      </p:pic>
    </p:spTree>
    <p:extLst>
      <p:ext uri="{BB962C8B-B14F-4D97-AF65-F5344CB8AC3E}">
        <p14:creationId xmlns:p14="http://schemas.microsoft.com/office/powerpoint/2010/main" val="3671915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8B5A02-4203-4743-8F08-BF0F037EDF18}"/>
              </a:ext>
            </a:extLst>
          </p:cNvPr>
          <p:cNvPicPr>
            <a:picLocks noChangeAspect="1"/>
          </p:cNvPicPr>
          <p:nvPr/>
        </p:nvPicPr>
        <p:blipFill>
          <a:blip r:embed="rId2"/>
          <a:stretch>
            <a:fillRect/>
          </a:stretch>
        </p:blipFill>
        <p:spPr>
          <a:xfrm>
            <a:off x="643467" y="702362"/>
            <a:ext cx="10905066" cy="4634652"/>
          </a:xfrm>
          <a:prstGeom prst="rect">
            <a:avLst/>
          </a:prstGeom>
        </p:spPr>
      </p:pic>
      <p:sp>
        <p:nvSpPr>
          <p:cNvPr id="2" name="Title 1">
            <a:extLst>
              <a:ext uri="{FF2B5EF4-FFF2-40B4-BE49-F238E27FC236}">
                <a16:creationId xmlns:a16="http://schemas.microsoft.com/office/drawing/2014/main" id="{2D27CDA3-7BD0-49C4-9D6C-CA9B55094D2B}"/>
              </a:ext>
            </a:extLst>
          </p:cNvPr>
          <p:cNvSpPr>
            <a:spLocks noGrp="1"/>
          </p:cNvSpPr>
          <p:nvPr>
            <p:ph type="title"/>
          </p:nvPr>
        </p:nvSpPr>
        <p:spPr>
          <a:xfrm>
            <a:off x="838200" y="5534025"/>
            <a:ext cx="10515600" cy="822326"/>
          </a:xfrm>
        </p:spPr>
        <p:txBody>
          <a:bodyPr>
            <a:normAutofit/>
          </a:bodyPr>
          <a:lstStyle/>
          <a:p>
            <a:pPr algn="ctr"/>
            <a:endParaRPr lang="en-US"/>
          </a:p>
        </p:txBody>
      </p:sp>
    </p:spTree>
    <p:extLst>
      <p:ext uri="{BB962C8B-B14F-4D97-AF65-F5344CB8AC3E}">
        <p14:creationId xmlns:p14="http://schemas.microsoft.com/office/powerpoint/2010/main" val="1840683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8571F-9DF3-4F03-984B-8BCA81FD47A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C79052C-D498-4C52-B478-9DC9F86DE23F}"/>
              </a:ext>
            </a:extLst>
          </p:cNvPr>
          <p:cNvPicPr>
            <a:picLocks noChangeAspect="1"/>
          </p:cNvPicPr>
          <p:nvPr/>
        </p:nvPicPr>
        <p:blipFill>
          <a:blip r:embed="rId2"/>
          <a:stretch>
            <a:fillRect/>
          </a:stretch>
        </p:blipFill>
        <p:spPr>
          <a:xfrm>
            <a:off x="642399" y="365125"/>
            <a:ext cx="11122937" cy="5306546"/>
          </a:xfrm>
          <a:prstGeom prst="rect">
            <a:avLst/>
          </a:prstGeom>
        </p:spPr>
      </p:pic>
    </p:spTree>
    <p:extLst>
      <p:ext uri="{BB962C8B-B14F-4D97-AF65-F5344CB8AC3E}">
        <p14:creationId xmlns:p14="http://schemas.microsoft.com/office/powerpoint/2010/main" val="40636949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231F-801A-4605-BFB8-5231F76C2D1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15A9A4B-1F28-4E9F-A231-7F1FFC01B435}"/>
              </a:ext>
            </a:extLst>
          </p:cNvPr>
          <p:cNvPicPr>
            <a:picLocks noChangeAspect="1"/>
          </p:cNvPicPr>
          <p:nvPr/>
        </p:nvPicPr>
        <p:blipFill>
          <a:blip r:embed="rId2"/>
          <a:stretch>
            <a:fillRect/>
          </a:stretch>
        </p:blipFill>
        <p:spPr>
          <a:xfrm>
            <a:off x="342059" y="365125"/>
            <a:ext cx="11507882" cy="5721776"/>
          </a:xfrm>
          <a:prstGeom prst="rect">
            <a:avLst/>
          </a:prstGeom>
        </p:spPr>
      </p:pic>
    </p:spTree>
    <p:extLst>
      <p:ext uri="{BB962C8B-B14F-4D97-AF65-F5344CB8AC3E}">
        <p14:creationId xmlns:p14="http://schemas.microsoft.com/office/powerpoint/2010/main" val="3311496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3">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2C537B2B-2E7C-EE40-B7AB-2DF82AA34CBD}"/>
              </a:ext>
            </a:extLst>
          </p:cNvPr>
          <p:cNvSpPr>
            <a:spLocks noGrp="1"/>
          </p:cNvSpPr>
          <p:nvPr>
            <p:ph type="title"/>
          </p:nvPr>
        </p:nvSpPr>
        <p:spPr>
          <a:xfrm>
            <a:off x="863029" y="1012004"/>
            <a:ext cx="3416158" cy="4795408"/>
          </a:xfrm>
        </p:spPr>
        <p:txBody>
          <a:bodyPr>
            <a:normAutofit/>
          </a:bodyPr>
          <a:lstStyle/>
          <a:p>
            <a:r>
              <a:rPr lang="en-US">
                <a:solidFill>
                  <a:srgbClr val="FFFFFF"/>
                </a:solidFill>
              </a:rPr>
              <a:t>Questionnaire </a:t>
            </a:r>
          </a:p>
        </p:txBody>
      </p:sp>
      <p:graphicFrame>
        <p:nvGraphicFramePr>
          <p:cNvPr id="19" name="Content Placeholder 6">
            <a:extLst>
              <a:ext uri="{FF2B5EF4-FFF2-40B4-BE49-F238E27FC236}">
                <a16:creationId xmlns:a16="http://schemas.microsoft.com/office/drawing/2014/main" id="{70CE95CA-8804-4344-B5E0-DD6098C1F707}"/>
              </a:ext>
            </a:extLst>
          </p:cNvPr>
          <p:cNvGraphicFramePr>
            <a:graphicFrameLocks noGrp="1"/>
          </p:cNvGraphicFramePr>
          <p:nvPr>
            <p:ph idx="1"/>
            <p:extLst>
              <p:ext uri="{D42A27DB-BD31-4B8C-83A1-F6EECF244321}">
                <p14:modId xmlns:p14="http://schemas.microsoft.com/office/powerpoint/2010/main" val="151279640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33044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0D684-B452-409D-8E03-4F123BF5502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E714083-1E82-49BC-8435-0B942B3588A9}"/>
              </a:ext>
            </a:extLst>
          </p:cNvPr>
          <p:cNvPicPr>
            <a:picLocks noChangeAspect="1"/>
          </p:cNvPicPr>
          <p:nvPr/>
        </p:nvPicPr>
        <p:blipFill>
          <a:blip r:embed="rId2"/>
          <a:stretch>
            <a:fillRect/>
          </a:stretch>
        </p:blipFill>
        <p:spPr>
          <a:xfrm>
            <a:off x="462610" y="365125"/>
            <a:ext cx="11397696" cy="6198951"/>
          </a:xfrm>
          <a:prstGeom prst="rect">
            <a:avLst/>
          </a:prstGeom>
        </p:spPr>
      </p:pic>
    </p:spTree>
    <p:extLst>
      <p:ext uri="{BB962C8B-B14F-4D97-AF65-F5344CB8AC3E}">
        <p14:creationId xmlns:p14="http://schemas.microsoft.com/office/powerpoint/2010/main" val="3373675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882" y="291513"/>
            <a:ext cx="7170265" cy="3407212"/>
          </a:xfrm>
        </p:spPr>
        <p:txBody>
          <a:bodyPr>
            <a:normAutofit/>
          </a:bodyPr>
          <a:lstStyle/>
          <a:p>
            <a:r>
              <a:rPr lang="en-US" sz="5400" dirty="0"/>
              <a:t>2. Create the Data Factory</a:t>
            </a:r>
          </a:p>
        </p:txBody>
      </p:sp>
      <p:sp>
        <p:nvSpPr>
          <p:cNvPr id="3" name="Title 1"/>
          <p:cNvSpPr txBox="1">
            <a:spLocks/>
          </p:cNvSpPr>
          <p:nvPr/>
        </p:nvSpPr>
        <p:spPr>
          <a:xfrm>
            <a:off x="269552" y="3503702"/>
            <a:ext cx="7021682" cy="298808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b="1" spc="-100" dirty="0">
                <a:solidFill>
                  <a:srgbClr val="FFC000"/>
                </a:solidFill>
                <a:latin typeface="Segoe UI Light"/>
              </a:rPr>
              <a:t>Portal, PowerShell and Visual Studio</a:t>
            </a:r>
          </a:p>
        </p:txBody>
      </p:sp>
    </p:spTree>
    <p:extLst>
      <p:ext uri="{BB962C8B-B14F-4D97-AF65-F5344CB8AC3E}">
        <p14:creationId xmlns:p14="http://schemas.microsoft.com/office/powerpoint/2010/main" val="8304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5031" y="80932"/>
            <a:ext cx="5378055" cy="237694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5400" spc="-100" dirty="0">
                <a:solidFill>
                  <a:srgbClr val="0070C0"/>
                </a:solidFill>
                <a:latin typeface="Segoe UI Light"/>
              </a:rPr>
              <a:t>Using the Portal</a:t>
            </a:r>
          </a:p>
        </p:txBody>
      </p:sp>
      <p:pic>
        <p:nvPicPr>
          <p:cNvPr id="3" name="Picture 2"/>
          <p:cNvPicPr>
            <a:picLocks noChangeAspect="1"/>
          </p:cNvPicPr>
          <p:nvPr/>
        </p:nvPicPr>
        <p:blipFill>
          <a:blip r:embed="rId3"/>
          <a:stretch>
            <a:fillRect/>
          </a:stretch>
        </p:blipFill>
        <p:spPr>
          <a:xfrm>
            <a:off x="503584" y="2717182"/>
            <a:ext cx="11569146" cy="4026129"/>
          </a:xfrm>
          <a:prstGeom prst="rect">
            <a:avLst/>
          </a:prstGeom>
        </p:spPr>
      </p:pic>
      <p:sp>
        <p:nvSpPr>
          <p:cNvPr id="6" name="Title 1"/>
          <p:cNvSpPr txBox="1">
            <a:spLocks/>
          </p:cNvSpPr>
          <p:nvPr/>
        </p:nvSpPr>
        <p:spPr>
          <a:xfrm>
            <a:off x="195031" y="1152939"/>
            <a:ext cx="7610499" cy="156424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60241" indent="-560241" defTabSz="914367">
              <a:buFont typeface="Arial" panose="020B0604020202020204" pitchFamily="34" charset="0"/>
              <a:buChar char="•"/>
              <a:defRPr/>
            </a:pPr>
            <a:r>
              <a:rPr lang="en-US" sz="3200" b="1" spc="-100" dirty="0">
                <a:solidFill>
                  <a:srgbClr val="505050"/>
                </a:solidFill>
                <a:latin typeface="Segoe UI Light"/>
              </a:rPr>
              <a:t>Use in Non-MS Clients</a:t>
            </a:r>
          </a:p>
          <a:p>
            <a:pPr marL="560241" indent="-560241" defTabSz="914367">
              <a:buFont typeface="Arial" panose="020B0604020202020204" pitchFamily="34" charset="0"/>
              <a:buChar char="•"/>
              <a:defRPr/>
            </a:pPr>
            <a:r>
              <a:rPr lang="en-US" sz="3200" b="1" spc="-100" dirty="0">
                <a:solidFill>
                  <a:srgbClr val="505050"/>
                </a:solidFill>
                <a:latin typeface="Segoe UI Light"/>
              </a:rPr>
              <a:t>Use for Exploration</a:t>
            </a:r>
          </a:p>
          <a:p>
            <a:pPr marL="560241" indent="-560241" defTabSz="914367">
              <a:buFont typeface="Arial" panose="020B0604020202020204" pitchFamily="34" charset="0"/>
              <a:buChar char="•"/>
              <a:defRPr/>
            </a:pPr>
            <a:r>
              <a:rPr lang="en-US" sz="3200" b="1" spc="-100" dirty="0">
                <a:solidFill>
                  <a:srgbClr val="505050"/>
                </a:solidFill>
                <a:latin typeface="Segoe UI Light"/>
              </a:rPr>
              <a:t>Use when teaching or in a Demo</a:t>
            </a:r>
          </a:p>
        </p:txBody>
      </p:sp>
    </p:spTree>
    <p:extLst>
      <p:ext uri="{BB962C8B-B14F-4D97-AF65-F5344CB8AC3E}">
        <p14:creationId xmlns:p14="http://schemas.microsoft.com/office/powerpoint/2010/main" val="1014225582"/>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5032" y="80932"/>
            <a:ext cx="5303353" cy="297455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5400" spc="-100" dirty="0">
                <a:solidFill>
                  <a:srgbClr val="0070C0"/>
                </a:solidFill>
                <a:latin typeface="Segoe UI Light"/>
              </a:rPr>
              <a:t>Using PowerShell</a:t>
            </a:r>
          </a:p>
        </p:txBody>
      </p:sp>
      <p:pic>
        <p:nvPicPr>
          <p:cNvPr id="3" name="Picture 2"/>
          <p:cNvPicPr>
            <a:picLocks noChangeAspect="1"/>
          </p:cNvPicPr>
          <p:nvPr/>
        </p:nvPicPr>
        <p:blipFill>
          <a:blip r:embed="rId3"/>
          <a:stretch>
            <a:fillRect/>
          </a:stretch>
        </p:blipFill>
        <p:spPr>
          <a:xfrm>
            <a:off x="2220458" y="2682466"/>
            <a:ext cx="9375194" cy="4175534"/>
          </a:xfrm>
          <a:prstGeom prst="rect">
            <a:avLst/>
          </a:prstGeom>
        </p:spPr>
      </p:pic>
      <p:sp>
        <p:nvSpPr>
          <p:cNvPr id="4" name="Title 1"/>
          <p:cNvSpPr txBox="1">
            <a:spLocks/>
          </p:cNvSpPr>
          <p:nvPr/>
        </p:nvSpPr>
        <p:spPr>
          <a:xfrm>
            <a:off x="-1" y="967723"/>
            <a:ext cx="7964557" cy="22410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60241" indent="-560241" defTabSz="914367">
              <a:buFont typeface="Arial" panose="020B0604020202020204" pitchFamily="34" charset="0"/>
              <a:buChar char="•"/>
              <a:defRPr/>
            </a:pPr>
            <a:r>
              <a:rPr lang="en-US" sz="3600" b="1" spc="-100" dirty="0">
                <a:solidFill>
                  <a:srgbClr val="505050"/>
                </a:solidFill>
                <a:latin typeface="Segoe UI Light"/>
              </a:rPr>
              <a:t>Use in MS Clients</a:t>
            </a:r>
          </a:p>
          <a:p>
            <a:pPr marL="560241" indent="-560241" defTabSz="914367">
              <a:buFont typeface="Arial" panose="020B0604020202020204" pitchFamily="34" charset="0"/>
              <a:buChar char="•"/>
              <a:defRPr/>
            </a:pPr>
            <a:r>
              <a:rPr lang="en-US" sz="3600" b="1" spc="-100" dirty="0">
                <a:solidFill>
                  <a:srgbClr val="505050"/>
                </a:solidFill>
                <a:latin typeface="Segoe UI Light"/>
              </a:rPr>
              <a:t>Use for Automation</a:t>
            </a:r>
          </a:p>
          <a:p>
            <a:pPr marL="560241" indent="-560241" defTabSz="914367">
              <a:buFont typeface="Arial" panose="020B0604020202020204" pitchFamily="34" charset="0"/>
              <a:buChar char="•"/>
              <a:defRPr/>
            </a:pPr>
            <a:r>
              <a:rPr lang="en-US" sz="3600" b="1" spc="-100" dirty="0">
                <a:solidFill>
                  <a:srgbClr val="505050"/>
                </a:solidFill>
                <a:latin typeface="Segoe UI Light"/>
              </a:rPr>
              <a:t>Use for quick set up and tear down</a:t>
            </a:r>
          </a:p>
        </p:txBody>
      </p:sp>
    </p:spTree>
    <p:extLst>
      <p:ext uri="{BB962C8B-B14F-4D97-AF65-F5344CB8AC3E}">
        <p14:creationId xmlns:p14="http://schemas.microsoft.com/office/powerpoint/2010/main" val="4262375531"/>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5031" y="80932"/>
            <a:ext cx="11652534" cy="95760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6470" spc="-100" dirty="0">
                <a:solidFill>
                  <a:srgbClr val="0070C0"/>
                </a:solidFill>
                <a:latin typeface="Segoe UI Light"/>
              </a:rPr>
              <a:t>PowerShell ADF Example</a:t>
            </a:r>
          </a:p>
        </p:txBody>
      </p:sp>
      <p:sp>
        <p:nvSpPr>
          <p:cNvPr id="4" name="Title 1"/>
          <p:cNvSpPr txBox="1">
            <a:spLocks/>
          </p:cNvSpPr>
          <p:nvPr/>
        </p:nvSpPr>
        <p:spPr>
          <a:xfrm>
            <a:off x="119836" y="1337342"/>
            <a:ext cx="12072165" cy="522914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Add-</a:t>
            </a:r>
            <a:r>
              <a:rPr lang="en-US" sz="3137" b="1" spc="-100" dirty="0" err="1">
                <a:solidFill>
                  <a:srgbClr val="00B050"/>
                </a:solidFill>
                <a:latin typeface="Courier New" panose="02070309020205020404" pitchFamily="49" charset="0"/>
                <a:cs typeface="Courier New" panose="02070309020205020404" pitchFamily="49" charset="0"/>
              </a:rPr>
              <a:t>AzureAccount</a:t>
            </a:r>
            <a:r>
              <a:rPr lang="en-US" sz="3137" b="1" spc="-100" dirty="0">
                <a:solidFill>
                  <a:srgbClr val="505050"/>
                </a:solidFill>
                <a:latin typeface="Segoe UI Light"/>
              </a:rPr>
              <a:t> and enter the user name and password</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Get-</a:t>
            </a:r>
            <a:r>
              <a:rPr lang="en-US" sz="3137" b="1" spc="-100" dirty="0" err="1">
                <a:solidFill>
                  <a:srgbClr val="00B050"/>
                </a:solidFill>
                <a:latin typeface="Courier New" panose="02070309020205020404" pitchFamily="49" charset="0"/>
                <a:cs typeface="Courier New" panose="02070309020205020404" pitchFamily="49" charset="0"/>
              </a:rPr>
              <a:t>AzureSubscription</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a:solidFill>
                  <a:srgbClr val="505050"/>
                </a:solidFill>
                <a:latin typeface="Segoe UI Light"/>
              </a:rPr>
              <a:t>to view all the subscriptions for this account.</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Select-</a:t>
            </a:r>
            <a:r>
              <a:rPr lang="en-US" sz="3137" b="1" spc="-100" dirty="0" err="1">
                <a:solidFill>
                  <a:srgbClr val="00B050"/>
                </a:solidFill>
                <a:latin typeface="Courier New" panose="02070309020205020404" pitchFamily="49" charset="0"/>
                <a:cs typeface="Courier New" panose="02070309020205020404" pitchFamily="49" charset="0"/>
              </a:rPr>
              <a:t>AzureSubscription</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a:solidFill>
                  <a:srgbClr val="505050"/>
                </a:solidFill>
                <a:latin typeface="Segoe UI Light"/>
              </a:rPr>
              <a:t>to select the subscription that you want to work with.</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Switch-</a:t>
            </a:r>
            <a:r>
              <a:rPr lang="en-US" sz="3137" b="1" spc="-100" dirty="0" err="1">
                <a:solidFill>
                  <a:srgbClr val="00B050"/>
                </a:solidFill>
                <a:latin typeface="Courier New" panose="02070309020205020404" pitchFamily="49" charset="0"/>
                <a:cs typeface="Courier New" panose="02070309020205020404" pitchFamily="49" charset="0"/>
              </a:rPr>
              <a:t>AzureMode</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err="1">
                <a:solidFill>
                  <a:srgbClr val="00B050"/>
                </a:solidFill>
                <a:latin typeface="Courier New" panose="02070309020205020404" pitchFamily="49" charset="0"/>
                <a:cs typeface="Courier New" panose="02070309020205020404" pitchFamily="49" charset="0"/>
              </a:rPr>
              <a:t>AzureResourceManager</a:t>
            </a:r>
            <a:endParaRPr lang="en-US" sz="3137" b="1" spc="-100" dirty="0">
              <a:solidFill>
                <a:srgbClr val="00B050"/>
              </a:solidFill>
              <a:latin typeface="Courier New" panose="02070309020205020404" pitchFamily="49" charset="0"/>
              <a:cs typeface="Courier New" panose="02070309020205020404" pitchFamily="49" charset="0"/>
            </a:endParaRP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New-</a:t>
            </a:r>
            <a:r>
              <a:rPr lang="en-US" sz="3137" b="1" spc="-100" dirty="0" err="1">
                <a:solidFill>
                  <a:srgbClr val="00B050"/>
                </a:solidFill>
                <a:latin typeface="Courier New" panose="02070309020205020404" pitchFamily="49" charset="0"/>
                <a:cs typeface="Courier New" panose="02070309020205020404" pitchFamily="49" charset="0"/>
              </a:rPr>
              <a:t>AzureResourceGroup</a:t>
            </a:r>
            <a:r>
              <a:rPr lang="en-US" sz="3137" b="1" spc="-100" dirty="0">
                <a:solidFill>
                  <a:srgbClr val="00B050"/>
                </a:solidFill>
                <a:latin typeface="Courier New" panose="02070309020205020404" pitchFamily="49" charset="0"/>
                <a:cs typeface="Courier New" panose="02070309020205020404" pitchFamily="49" charset="0"/>
              </a:rPr>
              <a:t> -Name </a:t>
            </a:r>
            <a:r>
              <a:rPr lang="en-US" sz="3137" b="1" spc="-100" dirty="0" err="1">
                <a:solidFill>
                  <a:srgbClr val="00B050"/>
                </a:solidFill>
                <a:latin typeface="Courier New" panose="02070309020205020404" pitchFamily="49" charset="0"/>
                <a:cs typeface="Courier New" panose="02070309020205020404" pitchFamily="49" charset="0"/>
              </a:rPr>
              <a:t>ADFTutorialResourceGroup</a:t>
            </a:r>
            <a:r>
              <a:rPr lang="en-US" sz="3137" b="1" spc="-100" dirty="0">
                <a:solidFill>
                  <a:srgbClr val="00B050"/>
                </a:solidFill>
                <a:latin typeface="Courier New" panose="02070309020205020404" pitchFamily="49" charset="0"/>
                <a:cs typeface="Courier New" panose="02070309020205020404" pitchFamily="49" charset="0"/>
              </a:rPr>
              <a:t>  -Location "West US"</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New-</a:t>
            </a:r>
            <a:r>
              <a:rPr lang="en-US" sz="3137" b="1" spc="-100" dirty="0" err="1">
                <a:solidFill>
                  <a:srgbClr val="00B050"/>
                </a:solidFill>
                <a:latin typeface="Courier New" panose="02070309020205020404" pitchFamily="49" charset="0"/>
                <a:cs typeface="Courier New" panose="02070309020205020404" pitchFamily="49" charset="0"/>
              </a:rPr>
              <a:t>AzureDataFactory</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err="1">
                <a:solidFill>
                  <a:srgbClr val="00B050"/>
                </a:solidFill>
                <a:latin typeface="Courier New" panose="02070309020205020404" pitchFamily="49" charset="0"/>
                <a:cs typeface="Courier New" panose="02070309020205020404" pitchFamily="49" charset="0"/>
              </a:rPr>
              <a:t>ResourceGroupName</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err="1">
                <a:solidFill>
                  <a:srgbClr val="00B050"/>
                </a:solidFill>
                <a:latin typeface="Courier New" panose="02070309020205020404" pitchFamily="49" charset="0"/>
                <a:cs typeface="Courier New" panose="02070309020205020404" pitchFamily="49" charset="0"/>
              </a:rPr>
              <a:t>ADFTutorialResourceGroup</a:t>
            </a:r>
            <a:r>
              <a:rPr lang="en-US" sz="3137" b="1" spc="-100" dirty="0">
                <a:solidFill>
                  <a:srgbClr val="00B050"/>
                </a:solidFill>
                <a:latin typeface="Courier New" panose="02070309020205020404" pitchFamily="49" charset="0"/>
                <a:cs typeface="Courier New" panose="02070309020205020404" pitchFamily="49" charset="0"/>
              </a:rPr>
              <a:t> –Name </a:t>
            </a:r>
            <a:r>
              <a:rPr lang="en-US" sz="3137" b="1" spc="-100" dirty="0" err="1">
                <a:solidFill>
                  <a:srgbClr val="00B050"/>
                </a:solidFill>
                <a:latin typeface="Courier New" panose="02070309020205020404" pitchFamily="49" charset="0"/>
                <a:cs typeface="Courier New" panose="02070309020205020404" pitchFamily="49" charset="0"/>
              </a:rPr>
              <a:t>DataFactory</a:t>
            </a:r>
            <a:r>
              <a:rPr lang="en-US" sz="3137" b="1" spc="-100" dirty="0">
                <a:solidFill>
                  <a:srgbClr val="00B050"/>
                </a:solidFill>
                <a:latin typeface="Courier New" panose="02070309020205020404" pitchFamily="49" charset="0"/>
                <a:cs typeface="Courier New" panose="02070309020205020404" pitchFamily="49" charset="0"/>
              </a:rPr>
              <a:t>(your alias)Pipeline –Location "West US"</a:t>
            </a:r>
          </a:p>
        </p:txBody>
      </p:sp>
    </p:spTree>
    <p:extLst>
      <p:ext uri="{BB962C8B-B14F-4D97-AF65-F5344CB8AC3E}">
        <p14:creationId xmlns:p14="http://schemas.microsoft.com/office/powerpoint/2010/main" val="2333936774"/>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5031" y="80932"/>
            <a:ext cx="5228651" cy="364687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400" spc="-100" dirty="0">
                <a:solidFill>
                  <a:srgbClr val="0070C0"/>
                </a:solidFill>
                <a:latin typeface="Segoe UI Light"/>
              </a:rPr>
              <a:t>Using Visual Studio</a:t>
            </a:r>
          </a:p>
        </p:txBody>
      </p:sp>
      <p:sp>
        <p:nvSpPr>
          <p:cNvPr id="6" name="Title 1"/>
          <p:cNvSpPr txBox="1">
            <a:spLocks/>
          </p:cNvSpPr>
          <p:nvPr/>
        </p:nvSpPr>
        <p:spPr>
          <a:xfrm>
            <a:off x="582930" y="1247290"/>
            <a:ext cx="8110496" cy="22410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60241" indent="-560241" defTabSz="914367">
              <a:buFont typeface="Arial" panose="020B0604020202020204" pitchFamily="34" charset="0"/>
              <a:buChar char="•"/>
              <a:defRPr/>
            </a:pPr>
            <a:r>
              <a:rPr lang="en-US" sz="2400" b="1" spc="-100" dirty="0">
                <a:solidFill>
                  <a:srgbClr val="505050"/>
                </a:solidFill>
                <a:latin typeface="Segoe UI Light"/>
              </a:rPr>
              <a:t>Use in mature dev en</a:t>
            </a:r>
            <a:r>
              <a:rPr lang="en-US" sz="2400" b="1" spc="-100" dirty="0" err="1">
                <a:solidFill>
                  <a:srgbClr val="505050"/>
                </a:solidFill>
                <a:latin typeface="Segoe UI Light"/>
              </a:rPr>
              <a:t>vironments</a:t>
            </a:r>
            <a:r>
              <a:rPr lang="en-US" sz="2400" b="1" spc="-100" dirty="0">
                <a:solidFill>
                  <a:srgbClr val="505050"/>
                </a:solidFill>
                <a:latin typeface="Segoe UI Light"/>
              </a:rPr>
              <a:t> </a:t>
            </a:r>
          </a:p>
          <a:p>
            <a:pPr marL="560241" indent="-560241" defTabSz="914367">
              <a:buFont typeface="Arial" panose="020B0604020202020204" pitchFamily="34" charset="0"/>
              <a:buChar char="•"/>
              <a:defRPr/>
            </a:pPr>
            <a:r>
              <a:rPr lang="en-US" sz="2400" b="1" spc="-100" dirty="0">
                <a:solidFill>
                  <a:srgbClr val="505050"/>
                </a:solidFill>
                <a:latin typeface="Segoe UI Light"/>
              </a:rPr>
              <a:t>Use when integrated into larger development process</a:t>
            </a:r>
          </a:p>
        </p:txBody>
      </p:sp>
      <p:pic>
        <p:nvPicPr>
          <p:cNvPr id="4" name="Picture 3"/>
          <p:cNvPicPr>
            <a:picLocks noChangeAspect="1"/>
          </p:cNvPicPr>
          <p:nvPr/>
        </p:nvPicPr>
        <p:blipFill>
          <a:blip r:embed="rId3"/>
          <a:stretch>
            <a:fillRect/>
          </a:stretch>
        </p:blipFill>
        <p:spPr>
          <a:xfrm>
            <a:off x="759828" y="2305878"/>
            <a:ext cx="8092624" cy="4212493"/>
          </a:xfrm>
          <a:prstGeom prst="rect">
            <a:avLst/>
          </a:prstGeom>
        </p:spPr>
      </p:pic>
    </p:spTree>
    <p:extLst>
      <p:ext uri="{BB962C8B-B14F-4D97-AF65-F5344CB8AC3E}">
        <p14:creationId xmlns:p14="http://schemas.microsoft.com/office/powerpoint/2010/main" val="1137982104"/>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247C9-6C04-3C4A-BCB7-727190BB2787}"/>
              </a:ext>
            </a:extLst>
          </p:cNvPr>
          <p:cNvSpPr>
            <a:spLocks noGrp="1"/>
          </p:cNvSpPr>
          <p:nvPr>
            <p:ph type="ctrTitle"/>
          </p:nvPr>
        </p:nvSpPr>
        <p:spPr/>
        <p:txBody>
          <a:bodyPr/>
          <a:lstStyle/>
          <a:p>
            <a:r>
              <a:rPr lang="en-US" dirty="0"/>
              <a:t>ADF V2</a:t>
            </a:r>
          </a:p>
        </p:txBody>
      </p:sp>
      <p:sp>
        <p:nvSpPr>
          <p:cNvPr id="3" name="Subtitle 2">
            <a:extLst>
              <a:ext uri="{FF2B5EF4-FFF2-40B4-BE49-F238E27FC236}">
                <a16:creationId xmlns:a16="http://schemas.microsoft.com/office/drawing/2014/main" id="{90ADE616-3B0E-484C-B880-214CEA3B687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13382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en-US" dirty="0">
                <a:solidFill>
                  <a:schemeClr val="tx1">
                    <a:lumMod val="75000"/>
                    <a:lumOff val="25000"/>
                  </a:schemeClr>
                </a:solidFill>
              </a:rPr>
              <a:t>Concepts</a:t>
            </a:r>
            <a:endParaRPr lang="ru-RU" dirty="0">
              <a:solidFill>
                <a:schemeClr val="tx1">
                  <a:lumMod val="75000"/>
                  <a:lumOff val="25000"/>
                </a:schemeClr>
              </a:solidFill>
            </a:endParaRPr>
          </a:p>
        </p:txBody>
      </p:sp>
      <p:sp>
        <p:nvSpPr>
          <p:cNvPr id="5" name="Прямоугольник 4"/>
          <p:cNvSpPr/>
          <p:nvPr/>
        </p:nvSpPr>
        <p:spPr>
          <a:xfrm>
            <a:off x="7731458" y="2082635"/>
            <a:ext cx="1736011" cy="78617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Pipeline</a:t>
            </a:r>
            <a:endParaRPr lang="ru-RU" sz="1350" dirty="0"/>
          </a:p>
        </p:txBody>
      </p:sp>
      <p:sp>
        <p:nvSpPr>
          <p:cNvPr id="6" name="Прямоугольник 5"/>
          <p:cNvSpPr/>
          <p:nvPr/>
        </p:nvSpPr>
        <p:spPr>
          <a:xfrm>
            <a:off x="541556" y="2075745"/>
            <a:ext cx="1524168" cy="729469"/>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lgn="ctr">
              <a:defRPr/>
            </a:pPr>
            <a:r>
              <a:rPr lang="ru-RU" sz="1350" dirty="0"/>
              <a:t> </a:t>
            </a:r>
            <a:r>
              <a:rPr lang="en-US" sz="1350" dirty="0"/>
              <a:t>Data Source</a:t>
            </a:r>
            <a:endParaRPr lang="ru-RU" sz="1350" dirty="0"/>
          </a:p>
        </p:txBody>
      </p:sp>
      <p:sp>
        <p:nvSpPr>
          <p:cNvPr id="7" name="Прямоугольник 6"/>
          <p:cNvSpPr/>
          <p:nvPr/>
        </p:nvSpPr>
        <p:spPr>
          <a:xfrm>
            <a:off x="2696541" y="2119932"/>
            <a:ext cx="1813469" cy="83917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Dataset</a:t>
            </a:r>
            <a:endParaRPr lang="ru-RU" sz="1350" dirty="0"/>
          </a:p>
        </p:txBody>
      </p:sp>
      <p:sp>
        <p:nvSpPr>
          <p:cNvPr id="12" name="Прямоугольник 11"/>
          <p:cNvSpPr/>
          <p:nvPr/>
        </p:nvSpPr>
        <p:spPr>
          <a:xfrm>
            <a:off x="9623722" y="2069353"/>
            <a:ext cx="1756962" cy="940333"/>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defRPr/>
            </a:pPr>
            <a:r>
              <a:rPr lang="en-US" sz="1270" dirty="0"/>
              <a:t>is a grouping of logically related activities. It is used to group activities into a unit that performs a task</a:t>
            </a:r>
            <a:endParaRPr lang="ru-RU" sz="1270" dirty="0"/>
          </a:p>
        </p:txBody>
      </p:sp>
      <p:sp>
        <p:nvSpPr>
          <p:cNvPr id="13" name="Прямоугольник 12"/>
          <p:cNvSpPr/>
          <p:nvPr/>
        </p:nvSpPr>
        <p:spPr>
          <a:xfrm>
            <a:off x="2696541" y="4467039"/>
            <a:ext cx="1813469" cy="79765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Activity</a:t>
            </a:r>
            <a:endParaRPr lang="ru-RU" sz="1350" dirty="0"/>
          </a:p>
        </p:txBody>
      </p:sp>
      <p:sp>
        <p:nvSpPr>
          <p:cNvPr id="23" name="Прямоугольник 22"/>
          <p:cNvSpPr/>
          <p:nvPr/>
        </p:nvSpPr>
        <p:spPr>
          <a:xfrm>
            <a:off x="541555" y="4459527"/>
            <a:ext cx="1865909" cy="1177347"/>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lgn="ctr">
              <a:defRPr/>
            </a:pPr>
            <a:r>
              <a:rPr lang="en-US" sz="1270" dirty="0"/>
              <a:t>Activities define the actions to perform on your data. Each activity takes zero or more datasets as inputs and produces one or more datasets as output.</a:t>
            </a:r>
            <a:endParaRPr lang="ru-RU" sz="1270" dirty="0"/>
          </a:p>
        </p:txBody>
      </p:sp>
      <p:sp>
        <p:nvSpPr>
          <p:cNvPr id="24" name="Прямоугольник 23"/>
          <p:cNvSpPr/>
          <p:nvPr/>
        </p:nvSpPr>
        <p:spPr>
          <a:xfrm>
            <a:off x="7623677" y="4381109"/>
            <a:ext cx="2000046" cy="88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Linked services</a:t>
            </a:r>
            <a:endParaRPr lang="ru-RU" sz="1350" dirty="0"/>
          </a:p>
        </p:txBody>
      </p:sp>
      <p:sp>
        <p:nvSpPr>
          <p:cNvPr id="27" name="Прямоугольник 26"/>
          <p:cNvSpPr/>
          <p:nvPr/>
        </p:nvSpPr>
        <p:spPr>
          <a:xfrm>
            <a:off x="9856540" y="4372713"/>
            <a:ext cx="1758294" cy="776565"/>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defRPr/>
            </a:pPr>
            <a:r>
              <a:rPr lang="en-US" sz="1270" dirty="0"/>
              <a:t>computing</a:t>
            </a:r>
            <a:r>
              <a:rPr lang="en-US" sz="900" dirty="0"/>
              <a:t> </a:t>
            </a:r>
            <a:r>
              <a:rPr lang="en-US" sz="1270" dirty="0"/>
              <a:t>environment</a:t>
            </a:r>
            <a:endParaRPr lang="ru-RU" sz="1270" dirty="0"/>
          </a:p>
        </p:txBody>
      </p:sp>
      <p:sp>
        <p:nvSpPr>
          <p:cNvPr id="22" name="Прямоугольник: скругленные углы 21"/>
          <p:cNvSpPr/>
          <p:nvPr/>
        </p:nvSpPr>
        <p:spPr>
          <a:xfrm>
            <a:off x="5184737" y="3422151"/>
            <a:ext cx="1979788" cy="43245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lIns="0" tIns="0" rIns="0" bIns="0" rtlCol="0" anchor="ctr">
            <a:spAutoFit/>
          </a:bodyPr>
          <a:lstStyle/>
          <a:p>
            <a:pPr algn="ctr"/>
            <a:r>
              <a:rPr lang="en-US" sz="2540" dirty="0">
                <a:ln w="0"/>
                <a:solidFill>
                  <a:schemeClr val="tx1"/>
                </a:solidFill>
                <a:effectLst>
                  <a:outerShdw blurRad="38100" dist="19050" dir="2700000" algn="tl" rotWithShape="0">
                    <a:schemeClr val="dk1">
                      <a:alpha val="40000"/>
                    </a:schemeClr>
                  </a:outerShdw>
                </a:effectLst>
              </a:rPr>
              <a:t>Concepts</a:t>
            </a:r>
            <a:endParaRPr lang="ru-RU" sz="2540" dirty="0">
              <a:ln w="0"/>
              <a:solidFill>
                <a:schemeClr val="tx1"/>
              </a:solidFill>
              <a:effectLst>
                <a:outerShdw blurRad="38100" dist="19050" dir="2700000" algn="tl" rotWithShape="0">
                  <a:schemeClr val="dk1">
                    <a:alpha val="40000"/>
                  </a:schemeClr>
                </a:outerShdw>
              </a:effectLst>
            </a:endParaRPr>
          </a:p>
        </p:txBody>
      </p:sp>
      <p:sp>
        <p:nvSpPr>
          <p:cNvPr id="29" name="Стрелка: вправо 28"/>
          <p:cNvSpPr/>
          <p:nvPr/>
        </p:nvSpPr>
        <p:spPr>
          <a:xfrm rot="13008853">
            <a:off x="4805237" y="2532436"/>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0" name="Стрелка: вправо 29"/>
          <p:cNvSpPr/>
          <p:nvPr/>
        </p:nvSpPr>
        <p:spPr>
          <a:xfrm rot="9207919">
            <a:off x="4855563" y="4085630"/>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1" name="Стрелка: вправо 30"/>
          <p:cNvSpPr/>
          <p:nvPr/>
        </p:nvSpPr>
        <p:spPr>
          <a:xfrm rot="1540256">
            <a:off x="6468708" y="4078808"/>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2" name="Стрелка: вправо 31"/>
          <p:cNvSpPr/>
          <p:nvPr/>
        </p:nvSpPr>
        <p:spPr>
          <a:xfrm rot="20090657">
            <a:off x="6494320" y="2532436"/>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Tree>
    <p:extLst>
      <p:ext uri="{BB962C8B-B14F-4D97-AF65-F5344CB8AC3E}">
        <p14:creationId xmlns:p14="http://schemas.microsoft.com/office/powerpoint/2010/main" val="86585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ppt_x"/>
                                          </p:val>
                                        </p:tav>
                                        <p:tav tm="100000">
                                          <p:val>
                                            <p:strVal val="#ppt_x"/>
                                          </p:val>
                                        </p:tav>
                                      </p:tavLst>
                                    </p:anim>
                                    <p:anim calcmode="lin" valueType="num">
                                      <p:cBhvr additive="base">
                                        <p:cTn id="22" dur="500" fill="hold"/>
                                        <p:tgtEl>
                                          <p:spTgt spid="3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ppt_x"/>
                                          </p:val>
                                        </p:tav>
                                        <p:tav tm="100000">
                                          <p:val>
                                            <p:strVal val="#ppt_x"/>
                                          </p:val>
                                        </p:tav>
                                      </p:tavLst>
                                    </p:anim>
                                    <p:anim calcmode="lin" valueType="num">
                                      <p:cBhvr additive="base">
                                        <p:cTn id="50" dur="500" fill="hold"/>
                                        <p:tgtEl>
                                          <p:spTgt spid="3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ppt_x"/>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12" grpId="0"/>
      <p:bldP spid="13" grpId="0" animBg="1"/>
      <p:bldP spid="23" grpId="0"/>
      <p:bldP spid="24" grpId="0" animBg="1"/>
      <p:bldP spid="27" grpId="0"/>
      <p:bldP spid="29" grpId="0" animBg="1"/>
      <p:bldP spid="30" grpId="0" animBg="1"/>
      <p:bldP spid="31" grpId="0" animBg="1"/>
      <p:bldP spid="3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D78A4F-A091-44E5-82CA-1F535F27688F}"/>
              </a:ext>
            </a:extLst>
          </p:cNvPr>
          <p:cNvSpPr>
            <a:spLocks noGrp="1"/>
          </p:cNvSpPr>
          <p:nvPr>
            <p:ph type="title"/>
          </p:nvPr>
        </p:nvSpPr>
        <p:spPr>
          <a:xfrm>
            <a:off x="838200" y="365125"/>
            <a:ext cx="10515600" cy="1325563"/>
          </a:xfrm>
        </p:spPr>
        <p:txBody>
          <a:bodyPr>
            <a:normAutofit/>
          </a:bodyPr>
          <a:lstStyle/>
          <a:p>
            <a:br>
              <a:rPr lang="en-US" sz="1800" dirty="0"/>
            </a:br>
            <a:r>
              <a:rPr lang="en-US" sz="3600" dirty="0"/>
              <a:t>Expressions &amp; Parameters</a:t>
            </a:r>
            <a:br>
              <a:rPr lang="en-US" sz="1800" dirty="0"/>
            </a:br>
            <a:endParaRPr lang="ru-RU" sz="1800" dirty="0"/>
          </a:p>
        </p:txBody>
      </p:sp>
      <p:graphicFrame>
        <p:nvGraphicFramePr>
          <p:cNvPr id="14" name="Объект 4">
            <a:extLst>
              <a:ext uri="{FF2B5EF4-FFF2-40B4-BE49-F238E27FC236}">
                <a16:creationId xmlns:a16="http://schemas.microsoft.com/office/drawing/2014/main" id="{FB0AC4F7-33BE-425A-8147-A10C83F1B755}"/>
              </a:ext>
            </a:extLst>
          </p:cNvPr>
          <p:cNvGraphicFramePr>
            <a:graphicFrameLocks noGrp="1"/>
          </p:cNvGraphicFramePr>
          <p:nvPr>
            <p:ph idx="1"/>
            <p:extLst>
              <p:ext uri="{D42A27DB-BD31-4B8C-83A1-F6EECF244321}">
                <p14:modId xmlns:p14="http://schemas.microsoft.com/office/powerpoint/2010/main" val="24475897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503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949380-4BD9-4D19-B44D-3065FC471727}"/>
              </a:ext>
            </a:extLst>
          </p:cNvPr>
          <p:cNvSpPr>
            <a:spLocks noGrp="1"/>
          </p:cNvSpPr>
          <p:nvPr>
            <p:ph type="title"/>
          </p:nvPr>
        </p:nvSpPr>
        <p:spPr>
          <a:xfrm>
            <a:off x="838200" y="365125"/>
            <a:ext cx="10515600" cy="1002477"/>
          </a:xfrm>
        </p:spPr>
        <p:txBody>
          <a:bodyPr/>
          <a:lstStyle/>
          <a:p>
            <a:r>
              <a:rPr lang="en-US" dirty="0"/>
              <a:t>System variables</a:t>
            </a:r>
            <a:endParaRPr lang="ru-RU" dirty="0"/>
          </a:p>
        </p:txBody>
      </p:sp>
      <p:graphicFrame>
        <p:nvGraphicFramePr>
          <p:cNvPr id="4" name="Таблица 3">
            <a:extLst>
              <a:ext uri="{FF2B5EF4-FFF2-40B4-BE49-F238E27FC236}">
                <a16:creationId xmlns:a16="http://schemas.microsoft.com/office/drawing/2014/main" id="{86711182-847D-4019-8481-7DBA810B47EC}"/>
              </a:ext>
            </a:extLst>
          </p:cNvPr>
          <p:cNvGraphicFramePr>
            <a:graphicFrameLocks noGrp="1"/>
          </p:cNvGraphicFramePr>
          <p:nvPr/>
        </p:nvGraphicFramePr>
        <p:xfrm>
          <a:off x="485733" y="2218057"/>
          <a:ext cx="2949162" cy="3667194"/>
        </p:xfrm>
        <a:graphic>
          <a:graphicData uri="http://schemas.openxmlformats.org/drawingml/2006/table">
            <a:tbl>
              <a:tblPr/>
              <a:tblGrid>
                <a:gridCol w="2949162">
                  <a:extLst>
                    <a:ext uri="{9D8B030D-6E8A-4147-A177-3AD203B41FA5}">
                      <a16:colId xmlns:a16="http://schemas.microsoft.com/office/drawing/2014/main" val="648422816"/>
                    </a:ext>
                  </a:extLst>
                </a:gridCol>
              </a:tblGrid>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Variable Name</a:t>
                      </a:r>
                    </a:p>
                  </a:txBody>
                  <a:tcPr marL="119392" marR="119392" marT="89544" marB="8954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374289678"/>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DataFactory</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547927952"/>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@pipeline().Pipeline</a:t>
                      </a: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753756936"/>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RunId</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63475726"/>
                  </a:ext>
                </a:extLst>
              </a:tr>
              <a:tr h="48899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TriggerType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315022178"/>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TriggerId</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960781763"/>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TriggerName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08677920"/>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TriggerTime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143956122"/>
                  </a:ext>
                </a:extLst>
              </a:tr>
            </a:tbl>
          </a:graphicData>
        </a:graphic>
      </p:graphicFrame>
      <p:sp>
        <p:nvSpPr>
          <p:cNvPr id="6" name="Прямоугольник: скругленные углы 5">
            <a:extLst>
              <a:ext uri="{FF2B5EF4-FFF2-40B4-BE49-F238E27FC236}">
                <a16:creationId xmlns:a16="http://schemas.microsoft.com/office/drawing/2014/main" id="{CA8EFAB9-BDB8-4C84-9479-0B28B15986F9}"/>
              </a:ext>
            </a:extLst>
          </p:cNvPr>
          <p:cNvSpPr/>
          <p:nvPr/>
        </p:nvSpPr>
        <p:spPr>
          <a:xfrm>
            <a:off x="430303" y="1566951"/>
            <a:ext cx="3060021" cy="432459"/>
          </a:xfrm>
          <a:prstGeom prst="roundRect">
            <a:avLst/>
          </a:prstGeom>
        </p:spPr>
        <p:style>
          <a:lnRef idx="3">
            <a:schemeClr val="lt1"/>
          </a:lnRef>
          <a:fillRef idx="1">
            <a:schemeClr val="accent2"/>
          </a:fillRef>
          <a:effectRef idx="1">
            <a:schemeClr val="accent2"/>
          </a:effectRef>
          <a:fontRef idx="minor">
            <a:schemeClr val="lt1"/>
          </a:fontRef>
        </p:style>
        <p:txBody>
          <a:bodyPr lIns="0" tIns="0" rIns="0" bIns="0" rtlCol="0" anchor="ctr">
            <a:spAutoFit/>
          </a:bodyPr>
          <a:lstStyle/>
          <a:p>
            <a:pPr algn="ctr"/>
            <a:r>
              <a:rPr lang="en-US" sz="2540" dirty="0"/>
              <a:t>Pipeline scope</a:t>
            </a:r>
            <a:endParaRPr lang="ru-RU" sz="2540" dirty="0">
              <a:solidFill>
                <a:schemeClr val="accent1"/>
              </a:solidFill>
            </a:endParaRPr>
          </a:p>
        </p:txBody>
      </p:sp>
      <p:sp>
        <p:nvSpPr>
          <p:cNvPr id="7" name="Прямоугольник: скругленные углы 6">
            <a:extLst>
              <a:ext uri="{FF2B5EF4-FFF2-40B4-BE49-F238E27FC236}">
                <a16:creationId xmlns:a16="http://schemas.microsoft.com/office/drawing/2014/main" id="{A6C01B52-AF74-443C-9D28-B45A5E7DED35}"/>
              </a:ext>
            </a:extLst>
          </p:cNvPr>
          <p:cNvSpPr/>
          <p:nvPr/>
        </p:nvSpPr>
        <p:spPr>
          <a:xfrm>
            <a:off x="6261414" y="1566952"/>
            <a:ext cx="3060021" cy="432459"/>
          </a:xfrm>
          <a:prstGeom prst="roundRect">
            <a:avLst/>
          </a:prstGeom>
        </p:spPr>
        <p:style>
          <a:lnRef idx="3">
            <a:schemeClr val="lt1"/>
          </a:lnRef>
          <a:fillRef idx="1">
            <a:schemeClr val="accent2"/>
          </a:fillRef>
          <a:effectRef idx="1">
            <a:schemeClr val="accent2"/>
          </a:effectRef>
          <a:fontRef idx="minor">
            <a:schemeClr val="lt1"/>
          </a:fontRef>
        </p:style>
        <p:txBody>
          <a:bodyPr lIns="0" tIns="0" rIns="0" bIns="0" rtlCol="0" anchor="ctr">
            <a:spAutoFit/>
          </a:bodyPr>
          <a:lstStyle/>
          <a:p>
            <a:r>
              <a:rPr lang="en-US" sz="2540" dirty="0"/>
              <a:t>Trigger scope</a:t>
            </a:r>
            <a:endParaRPr lang="ru-RU" sz="2540" dirty="0">
              <a:solidFill>
                <a:schemeClr val="accent1"/>
              </a:solidFill>
            </a:endParaRPr>
          </a:p>
        </p:txBody>
      </p:sp>
      <p:graphicFrame>
        <p:nvGraphicFramePr>
          <p:cNvPr id="8" name="Таблица 7">
            <a:extLst>
              <a:ext uri="{FF2B5EF4-FFF2-40B4-BE49-F238E27FC236}">
                <a16:creationId xmlns:a16="http://schemas.microsoft.com/office/drawing/2014/main" id="{204A8D33-7532-4D18-A161-2A72CAAED9AC}"/>
              </a:ext>
            </a:extLst>
          </p:cNvPr>
          <p:cNvGraphicFramePr>
            <a:graphicFrameLocks noGrp="1"/>
          </p:cNvGraphicFramePr>
          <p:nvPr/>
        </p:nvGraphicFramePr>
        <p:xfrm>
          <a:off x="6342085" y="2198760"/>
          <a:ext cx="2744193" cy="1941077"/>
        </p:xfrm>
        <a:graphic>
          <a:graphicData uri="http://schemas.openxmlformats.org/drawingml/2006/table">
            <a:tbl>
              <a:tblPr/>
              <a:tblGrid>
                <a:gridCol w="2744193">
                  <a:extLst>
                    <a:ext uri="{9D8B030D-6E8A-4147-A177-3AD203B41FA5}">
                      <a16:colId xmlns:a16="http://schemas.microsoft.com/office/drawing/2014/main" val="215541502"/>
                    </a:ext>
                  </a:extLst>
                </a:gridCol>
              </a:tblGrid>
              <a:tr h="374801">
                <a:tc>
                  <a:txBody>
                    <a:bodyPr/>
                    <a:lstStyle/>
                    <a:p>
                      <a:pPr algn="l" fontAlgn="b"/>
                      <a:r>
                        <a:rPr lang="en-US" sz="1500" b="0" dirty="0">
                          <a:effectLst/>
                          <a:latin typeface="segoe-ui_semibold"/>
                        </a:rPr>
                        <a:t>Variable Name</a:t>
                      </a:r>
                    </a:p>
                  </a:txBody>
                  <a:tcPr marL="99336" marR="99336" marT="74502" marB="7450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836981160"/>
                  </a:ext>
                </a:extLst>
              </a:tr>
              <a:tr h="380873">
                <a:tc>
                  <a:txBody>
                    <a:bodyPr/>
                    <a:lstStyle/>
                    <a:p>
                      <a:pPr fontAlgn="t"/>
                      <a:r>
                        <a:rPr lang="en-US" sz="1500" dirty="0">
                          <a:effectLst/>
                        </a:rPr>
                        <a:t>trigger().</a:t>
                      </a:r>
                      <a:r>
                        <a:rPr lang="en-US" sz="1500" dirty="0" err="1">
                          <a:effectLst/>
                        </a:rPr>
                        <a:t>scheduledTime</a:t>
                      </a:r>
                      <a:endParaRPr lang="en-US" sz="1500" dirty="0">
                        <a:effectLst/>
                      </a:endParaRPr>
                    </a:p>
                  </a:txBody>
                  <a:tcPr marL="99336" marR="99336" marT="74502" marB="7450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495320919"/>
                  </a:ext>
                </a:extLst>
              </a:tr>
              <a:tr h="1182600">
                <a:tc>
                  <a:txBody>
                    <a:bodyPr/>
                    <a:lstStyle/>
                    <a:p>
                      <a:pPr fontAlgn="t"/>
                      <a:r>
                        <a:rPr lang="en-US" sz="1500" dirty="0">
                          <a:effectLst/>
                        </a:rPr>
                        <a:t>trigger().</a:t>
                      </a:r>
                      <a:r>
                        <a:rPr lang="en-US" sz="1500" dirty="0" err="1">
                          <a:effectLst/>
                        </a:rPr>
                        <a:t>startTime</a:t>
                      </a:r>
                      <a:endParaRPr lang="en-US" sz="1500" dirty="0">
                        <a:effectLst/>
                      </a:endParaRPr>
                    </a:p>
                  </a:txBody>
                  <a:tcPr marL="99336" marR="99336" marT="74502" marB="7450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538864"/>
                  </a:ext>
                </a:extLst>
              </a:tr>
            </a:tbl>
          </a:graphicData>
        </a:graphic>
      </p:graphicFrame>
    </p:spTree>
    <p:extLst>
      <p:ext uri="{BB962C8B-B14F-4D97-AF65-F5344CB8AC3E}">
        <p14:creationId xmlns:p14="http://schemas.microsoft.com/office/powerpoint/2010/main" val="410099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0C691-6B13-514F-8239-6F5505DCE4B3}"/>
              </a:ext>
            </a:extLst>
          </p:cNvPr>
          <p:cNvSpPr>
            <a:spLocks noGrp="1"/>
          </p:cNvSpPr>
          <p:nvPr>
            <p:ph type="title"/>
          </p:nvPr>
        </p:nvSpPr>
        <p:spPr>
          <a:xfrm>
            <a:off x="838200" y="365125"/>
            <a:ext cx="10515600" cy="1325563"/>
          </a:xfrm>
        </p:spPr>
        <p:txBody>
          <a:bodyPr>
            <a:normAutofit/>
          </a:bodyPr>
          <a:lstStyle/>
          <a:p>
            <a:r>
              <a:rPr lang="en-US" dirty="0"/>
              <a:t>Expected Outcome!</a:t>
            </a:r>
          </a:p>
        </p:txBody>
      </p:sp>
      <p:graphicFrame>
        <p:nvGraphicFramePr>
          <p:cNvPr id="7" name="Content Placeholder 2">
            <a:extLst>
              <a:ext uri="{FF2B5EF4-FFF2-40B4-BE49-F238E27FC236}">
                <a16:creationId xmlns:a16="http://schemas.microsoft.com/office/drawing/2014/main" id="{BE72F5F8-DD37-463D-BECE-210345A58FE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35165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Trigger</a:t>
            </a:r>
          </a:p>
        </p:txBody>
      </p:sp>
    </p:spTree>
    <p:extLst>
      <p:ext uri="{BB962C8B-B14F-4D97-AF65-F5344CB8AC3E}">
        <p14:creationId xmlns:p14="http://schemas.microsoft.com/office/powerpoint/2010/main" val="25525773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B74F31-53F5-4213-B03F-C6272A98C2C6}"/>
              </a:ext>
            </a:extLst>
          </p:cNvPr>
          <p:cNvSpPr>
            <a:spLocks noGrp="1"/>
          </p:cNvSpPr>
          <p:nvPr>
            <p:ph type="title"/>
          </p:nvPr>
        </p:nvSpPr>
        <p:spPr/>
        <p:txBody>
          <a:bodyPr/>
          <a:lstStyle/>
          <a:p>
            <a:r>
              <a:rPr lang="en-US" dirty="0"/>
              <a:t>Type of triggers</a:t>
            </a:r>
            <a:endParaRPr lang="ru-RU" dirty="0"/>
          </a:p>
        </p:txBody>
      </p:sp>
      <p:sp>
        <p:nvSpPr>
          <p:cNvPr id="3" name="Объект 2">
            <a:extLst>
              <a:ext uri="{FF2B5EF4-FFF2-40B4-BE49-F238E27FC236}">
                <a16:creationId xmlns:a16="http://schemas.microsoft.com/office/drawing/2014/main" id="{AC534072-B577-4D42-A872-5CDE2EDF1823}"/>
              </a:ext>
            </a:extLst>
          </p:cNvPr>
          <p:cNvSpPr>
            <a:spLocks noGrp="1"/>
          </p:cNvSpPr>
          <p:nvPr>
            <p:ph idx="1"/>
          </p:nvPr>
        </p:nvSpPr>
        <p:spPr/>
        <p:txBody>
          <a:bodyPr/>
          <a:lstStyle/>
          <a:p>
            <a:pPr marL="604818" indent="-604818"/>
            <a:r>
              <a:rPr lang="en-US" dirty="0"/>
              <a:t>Manual execution</a:t>
            </a:r>
          </a:p>
          <a:p>
            <a:pPr marL="604818" indent="-604818"/>
            <a:r>
              <a:rPr lang="en-US" dirty="0"/>
              <a:t>Schedule trigger: A trigger that invokes a pipeline on a wall-clock schedule.</a:t>
            </a:r>
          </a:p>
          <a:p>
            <a:pPr marL="604818" indent="-604818"/>
            <a:r>
              <a:rPr lang="en-US" dirty="0"/>
              <a:t>Tumbling window trigger: A trigger that operates on a periodic interval, while also retaining state. </a:t>
            </a:r>
            <a:endParaRPr lang="ru-RU" dirty="0"/>
          </a:p>
        </p:txBody>
      </p:sp>
    </p:spTree>
    <p:extLst>
      <p:ext uri="{BB962C8B-B14F-4D97-AF65-F5344CB8AC3E}">
        <p14:creationId xmlns:p14="http://schemas.microsoft.com/office/powerpoint/2010/main" val="2499463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ED4DB5-2A8A-4C9E-99FD-C756B18FA952}"/>
              </a:ext>
            </a:extLst>
          </p:cNvPr>
          <p:cNvSpPr>
            <a:spLocks noGrp="1"/>
          </p:cNvSpPr>
          <p:nvPr>
            <p:ph type="title"/>
          </p:nvPr>
        </p:nvSpPr>
        <p:spPr/>
        <p:txBody>
          <a:bodyPr/>
          <a:lstStyle/>
          <a:p>
            <a:r>
              <a:rPr lang="en-US" dirty="0"/>
              <a:t>Schedule trigger</a:t>
            </a:r>
            <a:endParaRPr lang="ru-RU" dirty="0"/>
          </a:p>
        </p:txBody>
      </p:sp>
      <p:pic>
        <p:nvPicPr>
          <p:cNvPr id="4" name="Объект 3">
            <a:extLst>
              <a:ext uri="{FF2B5EF4-FFF2-40B4-BE49-F238E27FC236}">
                <a16:creationId xmlns:a16="http://schemas.microsoft.com/office/drawing/2014/main" id="{280AEEEF-8A05-4659-88DC-30B1D4A7EDFE}"/>
              </a:ext>
            </a:extLst>
          </p:cNvPr>
          <p:cNvPicPr>
            <a:picLocks noGrp="1" noChangeAspect="1"/>
          </p:cNvPicPr>
          <p:nvPr>
            <p:ph idx="1"/>
          </p:nvPr>
        </p:nvPicPr>
        <p:blipFill>
          <a:blip r:embed="rId2"/>
          <a:stretch>
            <a:fillRect/>
          </a:stretch>
        </p:blipFill>
        <p:spPr>
          <a:xfrm>
            <a:off x="6476528" y="1209995"/>
            <a:ext cx="5136971" cy="4952737"/>
          </a:xfrm>
          <a:prstGeom prst="rect">
            <a:avLst/>
          </a:prstGeom>
        </p:spPr>
      </p:pic>
      <p:sp>
        <p:nvSpPr>
          <p:cNvPr id="3" name="Прямоугольник 2">
            <a:extLst>
              <a:ext uri="{FF2B5EF4-FFF2-40B4-BE49-F238E27FC236}">
                <a16:creationId xmlns:a16="http://schemas.microsoft.com/office/drawing/2014/main" id="{E1263A68-DB58-47D4-8E17-ED377D26E03F}"/>
              </a:ext>
            </a:extLst>
          </p:cNvPr>
          <p:cNvSpPr/>
          <p:nvPr/>
        </p:nvSpPr>
        <p:spPr>
          <a:xfrm>
            <a:off x="381368" y="1862516"/>
            <a:ext cx="6095160" cy="1264962"/>
          </a:xfrm>
          <a:prstGeom prst="rect">
            <a:avLst/>
          </a:prstGeom>
        </p:spPr>
        <p:txBody>
          <a:bodyPr>
            <a:spAutoFit/>
          </a:bodyPr>
          <a:lstStyle/>
          <a:p>
            <a:r>
              <a:rPr lang="en-US" sz="1905" dirty="0">
                <a:latin typeface="segoe-ui_normal"/>
              </a:rPr>
              <a:t>A schedule trigger runs pipelines on a wall-clock schedule. This trigger supports periodic and advanced calendar options. For example, the trigger supports intervals like "weekly" or "Monday at 5:00 PM and Thursday at 9:00 PM."</a:t>
            </a:r>
            <a:endParaRPr lang="ru-RU" sz="1905" dirty="0"/>
          </a:p>
        </p:txBody>
      </p:sp>
    </p:spTree>
    <p:extLst>
      <p:ext uri="{BB962C8B-B14F-4D97-AF65-F5344CB8AC3E}">
        <p14:creationId xmlns:p14="http://schemas.microsoft.com/office/powerpoint/2010/main" val="38821033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ED4DB5-2A8A-4C9E-99FD-C756B18FA952}"/>
              </a:ext>
            </a:extLst>
          </p:cNvPr>
          <p:cNvSpPr>
            <a:spLocks noGrp="1"/>
          </p:cNvSpPr>
          <p:nvPr>
            <p:ph type="title"/>
          </p:nvPr>
        </p:nvSpPr>
        <p:spPr/>
        <p:txBody>
          <a:bodyPr/>
          <a:lstStyle/>
          <a:p>
            <a:r>
              <a:rPr lang="en-US" dirty="0"/>
              <a:t>Tumbling window trigger</a:t>
            </a:r>
            <a:endParaRPr lang="ru-RU" dirty="0"/>
          </a:p>
        </p:txBody>
      </p:sp>
      <p:pic>
        <p:nvPicPr>
          <p:cNvPr id="6" name="Объект 5">
            <a:extLst>
              <a:ext uri="{FF2B5EF4-FFF2-40B4-BE49-F238E27FC236}">
                <a16:creationId xmlns:a16="http://schemas.microsoft.com/office/drawing/2014/main" id="{E252CB61-F0CD-42F6-A709-EB4E542C6593}"/>
              </a:ext>
            </a:extLst>
          </p:cNvPr>
          <p:cNvPicPr>
            <a:picLocks noGrp="1" noChangeAspect="1"/>
          </p:cNvPicPr>
          <p:nvPr>
            <p:ph idx="1"/>
          </p:nvPr>
        </p:nvPicPr>
        <p:blipFill>
          <a:blip r:embed="rId2"/>
          <a:stretch>
            <a:fillRect/>
          </a:stretch>
        </p:blipFill>
        <p:spPr>
          <a:xfrm>
            <a:off x="5982614" y="1436663"/>
            <a:ext cx="5910914" cy="4952737"/>
          </a:xfrm>
          <a:prstGeom prst="rect">
            <a:avLst/>
          </a:prstGeom>
        </p:spPr>
      </p:pic>
      <p:sp>
        <p:nvSpPr>
          <p:cNvPr id="3" name="Прямоугольник 2">
            <a:extLst>
              <a:ext uri="{FF2B5EF4-FFF2-40B4-BE49-F238E27FC236}">
                <a16:creationId xmlns:a16="http://schemas.microsoft.com/office/drawing/2014/main" id="{F1620E16-1C88-4120-B739-3747C06ED93E}"/>
              </a:ext>
            </a:extLst>
          </p:cNvPr>
          <p:cNvSpPr/>
          <p:nvPr/>
        </p:nvSpPr>
        <p:spPr>
          <a:xfrm>
            <a:off x="463200" y="2481924"/>
            <a:ext cx="4875591" cy="1558119"/>
          </a:xfrm>
          <a:prstGeom prst="rect">
            <a:avLst/>
          </a:prstGeom>
        </p:spPr>
        <p:txBody>
          <a:bodyPr wrap="square">
            <a:spAutoFit/>
          </a:bodyPr>
          <a:lstStyle/>
          <a:p>
            <a:r>
              <a:rPr lang="en-US" sz="1905" dirty="0">
                <a:latin typeface="segoe-ui_normal"/>
              </a:rPr>
              <a:t>Tumbling window triggers are a type of trigger that fires at a periodic time interval from a specified start time, while retaining state. Tumbling windows are a series of fixed-sized, non-overlapping, and contiguous time intervals.</a:t>
            </a:r>
            <a:endParaRPr lang="ru-RU" sz="1905" dirty="0"/>
          </a:p>
        </p:txBody>
      </p:sp>
    </p:spTree>
    <p:extLst>
      <p:ext uri="{BB962C8B-B14F-4D97-AF65-F5344CB8AC3E}">
        <p14:creationId xmlns:p14="http://schemas.microsoft.com/office/powerpoint/2010/main" val="2146637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flow</a:t>
            </a:r>
          </a:p>
        </p:txBody>
      </p:sp>
    </p:spTree>
    <p:extLst>
      <p:ext uri="{BB962C8B-B14F-4D97-AF65-F5344CB8AC3E}">
        <p14:creationId xmlns:p14="http://schemas.microsoft.com/office/powerpoint/2010/main" val="15327513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E7E5B8-5DB5-4008-B951-7A564BBA5936}"/>
              </a:ext>
            </a:extLst>
          </p:cNvPr>
          <p:cNvSpPr>
            <a:spLocks noGrp="1"/>
          </p:cNvSpPr>
          <p:nvPr>
            <p:ph type="title"/>
          </p:nvPr>
        </p:nvSpPr>
        <p:spPr/>
        <p:txBody>
          <a:bodyPr/>
          <a:lstStyle/>
          <a:p>
            <a:r>
              <a:rPr lang="en-US" dirty="0"/>
              <a:t>Control flow</a:t>
            </a:r>
            <a:endParaRPr lang="ru-RU" dirty="0"/>
          </a:p>
        </p:txBody>
      </p:sp>
      <p:sp>
        <p:nvSpPr>
          <p:cNvPr id="7" name="Прямоугольник 6">
            <a:extLst>
              <a:ext uri="{FF2B5EF4-FFF2-40B4-BE49-F238E27FC236}">
                <a16:creationId xmlns:a16="http://schemas.microsoft.com/office/drawing/2014/main" id="{4028E2DA-1439-4F13-A83B-087BF4034550}"/>
              </a:ext>
            </a:extLst>
          </p:cNvPr>
          <p:cNvSpPr/>
          <p:nvPr/>
        </p:nvSpPr>
        <p:spPr>
          <a:xfrm>
            <a:off x="8319933" y="2767224"/>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Execute Pipeline</a:t>
            </a:r>
            <a:endParaRPr lang="ru-RU" sz="2540" dirty="0">
              <a:solidFill>
                <a:schemeClr val="accent1"/>
              </a:solidFill>
            </a:endParaRPr>
          </a:p>
        </p:txBody>
      </p:sp>
      <p:sp>
        <p:nvSpPr>
          <p:cNvPr id="8" name="Прямоугольник 7">
            <a:extLst>
              <a:ext uri="{FF2B5EF4-FFF2-40B4-BE49-F238E27FC236}">
                <a16:creationId xmlns:a16="http://schemas.microsoft.com/office/drawing/2014/main" id="{E8D683D6-357E-4B5D-8B23-4D2F16C6149E}"/>
              </a:ext>
            </a:extLst>
          </p:cNvPr>
          <p:cNvSpPr/>
          <p:nvPr/>
        </p:nvSpPr>
        <p:spPr>
          <a:xfrm>
            <a:off x="9431479" y="2051245"/>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Filter activity</a:t>
            </a:r>
            <a:endParaRPr lang="ru-RU" sz="2540" dirty="0">
              <a:solidFill>
                <a:schemeClr val="accent1"/>
              </a:solidFill>
            </a:endParaRPr>
          </a:p>
        </p:txBody>
      </p:sp>
      <p:sp>
        <p:nvSpPr>
          <p:cNvPr id="9" name="Прямоугольник 8">
            <a:extLst>
              <a:ext uri="{FF2B5EF4-FFF2-40B4-BE49-F238E27FC236}">
                <a16:creationId xmlns:a16="http://schemas.microsoft.com/office/drawing/2014/main" id="{9A96A73A-C6DB-4293-829E-1CFC74E4B41F}"/>
              </a:ext>
            </a:extLst>
          </p:cNvPr>
          <p:cNvSpPr/>
          <p:nvPr/>
        </p:nvSpPr>
        <p:spPr>
          <a:xfrm>
            <a:off x="539108" y="2209620"/>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err="1"/>
              <a:t>ForEach</a:t>
            </a:r>
            <a:r>
              <a:rPr lang="en-US" sz="1905" dirty="0"/>
              <a:t> activity</a:t>
            </a:r>
            <a:endParaRPr lang="ru-RU" sz="2540" dirty="0">
              <a:solidFill>
                <a:schemeClr val="accent1"/>
              </a:solidFill>
            </a:endParaRPr>
          </a:p>
        </p:txBody>
      </p:sp>
      <p:sp>
        <p:nvSpPr>
          <p:cNvPr id="10" name="Прямоугольник 9">
            <a:extLst>
              <a:ext uri="{FF2B5EF4-FFF2-40B4-BE49-F238E27FC236}">
                <a16:creationId xmlns:a16="http://schemas.microsoft.com/office/drawing/2014/main" id="{A9BB7D03-0F8D-4A70-8688-F6787234D286}"/>
              </a:ext>
            </a:extLst>
          </p:cNvPr>
          <p:cNvSpPr/>
          <p:nvPr/>
        </p:nvSpPr>
        <p:spPr>
          <a:xfrm>
            <a:off x="1620140" y="2880838"/>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Get metadata</a:t>
            </a:r>
            <a:endParaRPr lang="ru-RU" sz="2540" dirty="0">
              <a:solidFill>
                <a:schemeClr val="accent1"/>
              </a:solidFill>
            </a:endParaRPr>
          </a:p>
        </p:txBody>
      </p:sp>
      <p:sp>
        <p:nvSpPr>
          <p:cNvPr id="11" name="Прямоугольник 10">
            <a:extLst>
              <a:ext uri="{FF2B5EF4-FFF2-40B4-BE49-F238E27FC236}">
                <a16:creationId xmlns:a16="http://schemas.microsoft.com/office/drawing/2014/main" id="{891CBFB5-B0A5-462F-8B66-066C3163680A}"/>
              </a:ext>
            </a:extLst>
          </p:cNvPr>
          <p:cNvSpPr/>
          <p:nvPr/>
        </p:nvSpPr>
        <p:spPr>
          <a:xfrm>
            <a:off x="2762201" y="3717248"/>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If Condition activity</a:t>
            </a:r>
            <a:endParaRPr lang="ru-RU" sz="2540" dirty="0">
              <a:solidFill>
                <a:schemeClr val="accent1"/>
              </a:solidFill>
            </a:endParaRPr>
          </a:p>
        </p:txBody>
      </p:sp>
      <p:sp>
        <p:nvSpPr>
          <p:cNvPr id="12" name="Прямоугольник 11">
            <a:extLst>
              <a:ext uri="{FF2B5EF4-FFF2-40B4-BE49-F238E27FC236}">
                <a16:creationId xmlns:a16="http://schemas.microsoft.com/office/drawing/2014/main" id="{2D0F8062-4B58-40CA-8983-BC2888611A83}"/>
              </a:ext>
            </a:extLst>
          </p:cNvPr>
          <p:cNvSpPr/>
          <p:nvPr/>
        </p:nvSpPr>
        <p:spPr>
          <a:xfrm>
            <a:off x="3843233" y="4567965"/>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Lookup activity</a:t>
            </a:r>
            <a:endParaRPr lang="ru-RU" sz="2540" dirty="0">
              <a:solidFill>
                <a:schemeClr val="accent1"/>
              </a:solidFill>
            </a:endParaRPr>
          </a:p>
        </p:txBody>
      </p:sp>
      <p:sp>
        <p:nvSpPr>
          <p:cNvPr id="13" name="Прямоугольник 12">
            <a:extLst>
              <a:ext uri="{FF2B5EF4-FFF2-40B4-BE49-F238E27FC236}">
                <a16:creationId xmlns:a16="http://schemas.microsoft.com/office/drawing/2014/main" id="{6D27BC94-BA47-457E-9881-4113D4022C81}"/>
              </a:ext>
            </a:extLst>
          </p:cNvPr>
          <p:cNvSpPr/>
          <p:nvPr/>
        </p:nvSpPr>
        <p:spPr>
          <a:xfrm>
            <a:off x="4985294" y="5497727"/>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Until activity</a:t>
            </a:r>
            <a:endParaRPr lang="ru-RU" sz="2540" dirty="0">
              <a:solidFill>
                <a:schemeClr val="accent1"/>
              </a:solidFill>
            </a:endParaRPr>
          </a:p>
        </p:txBody>
      </p:sp>
      <p:sp>
        <p:nvSpPr>
          <p:cNvPr id="14" name="Прямоугольник 13">
            <a:extLst>
              <a:ext uri="{FF2B5EF4-FFF2-40B4-BE49-F238E27FC236}">
                <a16:creationId xmlns:a16="http://schemas.microsoft.com/office/drawing/2014/main" id="{CE6981F2-9291-49D4-8FB2-E441FA065E2A}"/>
              </a:ext>
            </a:extLst>
          </p:cNvPr>
          <p:cNvSpPr/>
          <p:nvPr/>
        </p:nvSpPr>
        <p:spPr>
          <a:xfrm>
            <a:off x="6096841" y="4564336"/>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Wait activity</a:t>
            </a:r>
            <a:endParaRPr lang="ru-RU" sz="2540" dirty="0">
              <a:solidFill>
                <a:schemeClr val="accent1"/>
              </a:solidFill>
            </a:endParaRPr>
          </a:p>
        </p:txBody>
      </p:sp>
      <p:sp>
        <p:nvSpPr>
          <p:cNvPr id="15" name="Прямоугольник 14">
            <a:extLst>
              <a:ext uri="{FF2B5EF4-FFF2-40B4-BE49-F238E27FC236}">
                <a16:creationId xmlns:a16="http://schemas.microsoft.com/office/drawing/2014/main" id="{E364A1D7-4423-4843-916B-86717EF50063}"/>
              </a:ext>
            </a:extLst>
          </p:cNvPr>
          <p:cNvSpPr/>
          <p:nvPr/>
        </p:nvSpPr>
        <p:spPr>
          <a:xfrm>
            <a:off x="7208387" y="3677883"/>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Web activity</a:t>
            </a:r>
            <a:endParaRPr lang="ru-RU" sz="2540" dirty="0">
              <a:solidFill>
                <a:schemeClr val="accent1"/>
              </a:solidFill>
            </a:endParaRPr>
          </a:p>
        </p:txBody>
      </p:sp>
    </p:spTree>
    <p:extLst>
      <p:ext uri="{BB962C8B-B14F-4D97-AF65-F5344CB8AC3E}">
        <p14:creationId xmlns:p14="http://schemas.microsoft.com/office/powerpoint/2010/main" val="305656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heel(1)">
                                      <p:cBhvr>
                                        <p:cTn id="4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D78A4F-A091-44E5-82CA-1F535F27688F}"/>
              </a:ext>
            </a:extLst>
          </p:cNvPr>
          <p:cNvSpPr>
            <a:spLocks noGrp="1"/>
          </p:cNvSpPr>
          <p:nvPr>
            <p:ph type="title"/>
          </p:nvPr>
        </p:nvSpPr>
        <p:spPr/>
        <p:txBody>
          <a:bodyPr>
            <a:normAutofit fontScale="90000"/>
          </a:bodyPr>
          <a:lstStyle/>
          <a:p>
            <a:br>
              <a:rPr lang="en-US" dirty="0"/>
            </a:br>
            <a:r>
              <a:rPr lang="en-US" dirty="0"/>
              <a:t>Branching</a:t>
            </a:r>
            <a:br>
              <a:rPr lang="en-US" dirty="0"/>
            </a:br>
            <a:endParaRPr lang="ru-RU" dirty="0"/>
          </a:p>
        </p:txBody>
      </p:sp>
      <p:pic>
        <p:nvPicPr>
          <p:cNvPr id="2050" name="Picture 2" descr="https://www.purplefrogsystems.com/paul/wp-content/uploads/2017/09/ADFDependsOn-300x235.png">
            <a:extLst>
              <a:ext uri="{FF2B5EF4-FFF2-40B4-BE49-F238E27FC236}">
                <a16:creationId xmlns:a16="http://schemas.microsoft.com/office/drawing/2014/main" id="{BB199E47-2172-4879-85E5-DE50B08099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86037" y="1324966"/>
            <a:ext cx="3024060" cy="2368847"/>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a:extLst>
              <a:ext uri="{FF2B5EF4-FFF2-40B4-BE49-F238E27FC236}">
                <a16:creationId xmlns:a16="http://schemas.microsoft.com/office/drawing/2014/main" id="{277179C0-A7A4-48BE-B7D1-3C90B4A4CBB3}"/>
              </a:ext>
            </a:extLst>
          </p:cNvPr>
          <p:cNvSpPr/>
          <p:nvPr/>
        </p:nvSpPr>
        <p:spPr>
          <a:xfrm>
            <a:off x="502670" y="1874243"/>
            <a:ext cx="5713270" cy="1264962"/>
          </a:xfrm>
          <a:prstGeom prst="rect">
            <a:avLst/>
          </a:prstGeom>
        </p:spPr>
        <p:txBody>
          <a:bodyPr wrap="square">
            <a:spAutoFit/>
          </a:bodyPr>
          <a:lstStyle/>
          <a:p>
            <a:pPr>
              <a:buFont typeface="Arial" panose="020B0604020202020204" pitchFamily="34" charset="0"/>
              <a:buChar char="•"/>
            </a:pPr>
            <a:r>
              <a:rPr lang="en-US" sz="1905" dirty="0">
                <a:latin typeface="Lato"/>
              </a:rPr>
              <a:t>On success</a:t>
            </a:r>
          </a:p>
          <a:p>
            <a:pPr>
              <a:buFont typeface="Arial" panose="020B0604020202020204" pitchFamily="34" charset="0"/>
              <a:buChar char="•"/>
            </a:pPr>
            <a:r>
              <a:rPr lang="en-US" sz="1905" dirty="0">
                <a:latin typeface="Lato"/>
              </a:rPr>
              <a:t>On failure</a:t>
            </a:r>
          </a:p>
          <a:p>
            <a:pPr>
              <a:buFont typeface="Arial" panose="020B0604020202020204" pitchFamily="34" charset="0"/>
              <a:buChar char="•"/>
            </a:pPr>
            <a:r>
              <a:rPr lang="en-US" sz="1905" dirty="0">
                <a:latin typeface="Lato"/>
              </a:rPr>
              <a:t>On completion</a:t>
            </a:r>
          </a:p>
          <a:p>
            <a:pPr>
              <a:buFont typeface="Arial" panose="020B0604020202020204" pitchFamily="34" charset="0"/>
              <a:buChar char="•"/>
            </a:pPr>
            <a:r>
              <a:rPr lang="en-US" sz="1905" dirty="0">
                <a:latin typeface="Lato"/>
              </a:rPr>
              <a:t>On skip</a:t>
            </a:r>
          </a:p>
        </p:txBody>
      </p:sp>
    </p:spTree>
    <p:extLst>
      <p:ext uri="{BB962C8B-B14F-4D97-AF65-F5344CB8AC3E}">
        <p14:creationId xmlns:p14="http://schemas.microsoft.com/office/powerpoint/2010/main" val="4163569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4C4C7A-B0C1-2241-B9F8-32B66E8D8CB4}"/>
              </a:ext>
            </a:extLst>
          </p:cNvPr>
          <p:cNvSpPr>
            <a:spLocks noGrp="1"/>
          </p:cNvSpPr>
          <p:nvPr>
            <p:ph type="ctrTitle"/>
          </p:nvPr>
        </p:nvSpPr>
        <p:spPr/>
        <p:txBody>
          <a:bodyPr/>
          <a:lstStyle/>
          <a:p>
            <a:r>
              <a:rPr lang="en-US" dirty="0"/>
              <a:t>Hands on </a:t>
            </a:r>
            <a:r>
              <a:rPr lang="en-US" dirty="0" err="1"/>
              <a:t>Usecase</a:t>
            </a:r>
            <a:r>
              <a:rPr lang="en-US" dirty="0"/>
              <a:t> </a:t>
            </a:r>
          </a:p>
        </p:txBody>
      </p:sp>
      <p:sp>
        <p:nvSpPr>
          <p:cNvPr id="4" name="Subtitle 3">
            <a:extLst>
              <a:ext uri="{FF2B5EF4-FFF2-40B4-BE49-F238E27FC236}">
                <a16:creationId xmlns:a16="http://schemas.microsoft.com/office/drawing/2014/main" id="{DDE55B0A-7E85-5F4C-BDBA-85ECEC2CA9E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39547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FAE20C-8ADA-0648-BD02-3DB985D1FCDB}"/>
              </a:ext>
            </a:extLst>
          </p:cNvPr>
          <p:cNvSpPr>
            <a:spLocks noGrp="1"/>
          </p:cNvSpPr>
          <p:nvPr>
            <p:ph type="ctrTitle"/>
          </p:nvPr>
        </p:nvSpPr>
        <p:spPr/>
        <p:txBody>
          <a:bodyPr/>
          <a:lstStyle/>
          <a:p>
            <a:r>
              <a:rPr lang="en-US" dirty="0"/>
              <a:t>Build 2019</a:t>
            </a:r>
          </a:p>
        </p:txBody>
      </p:sp>
      <p:sp>
        <p:nvSpPr>
          <p:cNvPr id="5" name="Subtitle 4">
            <a:extLst>
              <a:ext uri="{FF2B5EF4-FFF2-40B4-BE49-F238E27FC236}">
                <a16:creationId xmlns:a16="http://schemas.microsoft.com/office/drawing/2014/main" id="{48AD4485-92BB-8847-9C5B-2AB49114BC1F}"/>
              </a:ext>
            </a:extLst>
          </p:cNvPr>
          <p:cNvSpPr>
            <a:spLocks noGrp="1"/>
          </p:cNvSpPr>
          <p:nvPr>
            <p:ph type="subTitle" idx="1"/>
          </p:nvPr>
        </p:nvSpPr>
        <p:spPr/>
        <p:txBody>
          <a:bodyPr/>
          <a:lstStyle/>
          <a:p>
            <a:r>
              <a:rPr lang="en-US" dirty="0" err="1"/>
              <a:t>Whats</a:t>
            </a:r>
            <a:r>
              <a:rPr lang="en-US" dirty="0"/>
              <a:t> New !!! </a:t>
            </a:r>
          </a:p>
        </p:txBody>
      </p:sp>
    </p:spTree>
    <p:extLst>
      <p:ext uri="{BB962C8B-B14F-4D97-AF65-F5344CB8AC3E}">
        <p14:creationId xmlns:p14="http://schemas.microsoft.com/office/powerpoint/2010/main" val="38433097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3E709-1B18-4642-AEEE-A8624C9A1C7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2C5F33C-76BC-F446-8FBF-3180C94A51C2}"/>
              </a:ext>
            </a:extLst>
          </p:cNvPr>
          <p:cNvPicPr>
            <a:picLocks noGrp="1" noChangeAspect="1"/>
          </p:cNvPicPr>
          <p:nvPr>
            <p:ph idx="1"/>
          </p:nvPr>
        </p:nvPicPr>
        <p:blipFill>
          <a:blip r:embed="rId2"/>
          <a:stretch>
            <a:fillRect/>
          </a:stretch>
        </p:blipFill>
        <p:spPr>
          <a:xfrm>
            <a:off x="0" y="-10437"/>
            <a:ext cx="12192000" cy="6861892"/>
          </a:xfrm>
        </p:spPr>
      </p:pic>
    </p:spTree>
    <p:extLst>
      <p:ext uri="{BB962C8B-B14F-4D97-AF65-F5344CB8AC3E}">
        <p14:creationId xmlns:p14="http://schemas.microsoft.com/office/powerpoint/2010/main" val="3117752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2"/>
          <p:cNvGraphicFramePr/>
          <p:nvPr/>
        </p:nvGraphicFramePr>
        <p:xfrm>
          <a:off x="324229" y="1937703"/>
          <a:ext cx="11517749" cy="405173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a:t>Time to adapt is shrinking</a:t>
            </a:r>
          </a:p>
        </p:txBody>
      </p:sp>
      <p:sp>
        <p:nvSpPr>
          <p:cNvPr id="11" name="Rectangle 10"/>
          <p:cNvSpPr/>
          <p:nvPr/>
        </p:nvSpPr>
        <p:spPr bwMode="auto">
          <a:xfrm>
            <a:off x="449279" y="1211893"/>
            <a:ext cx="11290272" cy="443897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3" name="TextBox 2"/>
          <p:cNvSpPr txBox="1"/>
          <p:nvPr/>
        </p:nvSpPr>
        <p:spPr>
          <a:xfrm>
            <a:off x="10450983" y="5925464"/>
            <a:ext cx="1188382" cy="230767"/>
          </a:xfrm>
          <a:prstGeom prst="rect">
            <a:avLst/>
          </a:prstGeom>
          <a:noFill/>
        </p:spPr>
        <p:txBody>
          <a:bodyPr wrap="square" lIns="0" tIns="0" rIns="0" bIns="0" rtlCol="0">
            <a:noAutofit/>
          </a:bodyPr>
          <a:lstStyle/>
          <a:p>
            <a:pPr algn="r" defTabSz="914049">
              <a:lnSpc>
                <a:spcPct val="90000"/>
              </a:lnSpc>
              <a:spcAft>
                <a:spcPts val="600"/>
              </a:spcAft>
              <a:defRPr/>
            </a:pPr>
            <a:r>
              <a:rPr lang="en-US" sz="1200">
                <a:latin typeface="Segoe UI"/>
              </a:rPr>
              <a:t>Source: BBC</a:t>
            </a:r>
          </a:p>
        </p:txBody>
      </p:sp>
      <p:cxnSp>
        <p:nvCxnSpPr>
          <p:cNvPr id="16" name="Straight Connector 15"/>
          <p:cNvCxnSpPr/>
          <p:nvPr/>
        </p:nvCxnSpPr>
        <p:spPr>
          <a:xfrm flipH="1">
            <a:off x="1618094" y="2013603"/>
            <a:ext cx="973701" cy="0"/>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01807" y="1732078"/>
            <a:ext cx="4292975" cy="5630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A hundred years ago, </a:t>
            </a:r>
            <a:r>
              <a:rPr lang="en-US" sz="1500">
                <a:solidFill>
                  <a:schemeClr val="tx1"/>
                </a:solidFill>
                <a:latin typeface="Segoe UI"/>
                <a:ea typeface="Segoe UI" panose="020B0502040204020203" pitchFamily="34" charset="0"/>
                <a:cs typeface="Segoe UI" panose="020B0502040204020203" pitchFamily="34" charset="0"/>
              </a:rPr>
              <a:t>the average lifespan of  a company listed on the S&amp;P 500 index was 67 years</a:t>
            </a:r>
          </a:p>
        </p:txBody>
      </p:sp>
      <p:cxnSp>
        <p:nvCxnSpPr>
          <p:cNvPr id="18" name="Straight Connector 17"/>
          <p:cNvCxnSpPr/>
          <p:nvPr/>
        </p:nvCxnSpPr>
        <p:spPr>
          <a:xfrm flipV="1">
            <a:off x="2608723" y="1815028"/>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9016175" y="2046779"/>
            <a:ext cx="2825801" cy="1263669"/>
            <a:chOff x="8785175" y="2046386"/>
            <a:chExt cx="2826603" cy="1264027"/>
          </a:xfrm>
        </p:grpSpPr>
        <p:sp>
          <p:nvSpPr>
            <p:cNvPr id="12" name="Rectangle 11"/>
            <p:cNvSpPr/>
            <p:nvPr/>
          </p:nvSpPr>
          <p:spPr bwMode="auto">
            <a:xfrm>
              <a:off x="8785175" y="2430424"/>
              <a:ext cx="2826603" cy="350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75% </a:t>
              </a:r>
              <a:r>
                <a:rPr lang="en-US" sz="1500">
                  <a:solidFill>
                    <a:schemeClr val="tx1"/>
                  </a:solidFill>
                  <a:latin typeface="Segoe UI"/>
                  <a:ea typeface="Segoe UI" panose="020B0502040204020203" pitchFamily="34" charset="0"/>
                  <a:cs typeface="Segoe UI" panose="020B0502040204020203" pitchFamily="34" charset="0"/>
                </a:rPr>
                <a:t>of the S&amp;P 500 will be new (not on the index today)</a:t>
              </a:r>
            </a:p>
          </p:txBody>
        </p:sp>
        <p:sp>
          <p:nvSpPr>
            <p:cNvPr id="15" name="Rectangle 14"/>
            <p:cNvSpPr/>
            <p:nvPr/>
          </p:nvSpPr>
          <p:spPr bwMode="auto">
            <a:xfrm>
              <a:off x="8785176" y="3002465"/>
              <a:ext cx="2687842" cy="307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25% </a:t>
              </a:r>
              <a:r>
                <a:rPr lang="en-US" sz="1500">
                  <a:solidFill>
                    <a:schemeClr val="tx1"/>
                  </a:solidFill>
                  <a:latin typeface="Segoe UI"/>
                  <a:ea typeface="Segoe UI" panose="020B0502040204020203" pitchFamily="34" charset="0"/>
                  <a:cs typeface="Segoe UI" panose="020B0502040204020203" pitchFamily="34" charset="0"/>
                </a:rPr>
                <a:t>of the S&amp;P 500 will</a:t>
              </a:r>
            </a:p>
            <a:p>
              <a:pPr defTabSz="932114" fontAlgn="base">
                <a:spcBef>
                  <a:spcPct val="0"/>
                </a:spcBef>
                <a:spcAft>
                  <a:spcPct val="0"/>
                </a:spcAft>
                <a:defRPr/>
              </a:pPr>
              <a:r>
                <a:rPr lang="en-US" sz="1500">
                  <a:solidFill>
                    <a:schemeClr val="tx1"/>
                  </a:solidFill>
                  <a:latin typeface="Segoe UI"/>
                  <a:ea typeface="Segoe UI" panose="020B0502040204020203" pitchFamily="34" charset="0"/>
                  <a:cs typeface="Segoe UI" panose="020B0502040204020203" pitchFamily="34" charset="0"/>
                </a:rPr>
                <a:t>be ones on the index today</a:t>
              </a:r>
            </a:p>
          </p:txBody>
        </p:sp>
        <p:sp>
          <p:nvSpPr>
            <p:cNvPr id="4" name="Rectangle 3"/>
            <p:cNvSpPr/>
            <p:nvPr/>
          </p:nvSpPr>
          <p:spPr bwMode="auto">
            <a:xfrm>
              <a:off x="8785176" y="2046386"/>
              <a:ext cx="2724146" cy="361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6" rIns="91414" bIns="45706"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In the 2020s…</a:t>
              </a:r>
            </a:p>
          </p:txBody>
        </p:sp>
      </p:grpSp>
      <p:cxnSp>
        <p:nvCxnSpPr>
          <p:cNvPr id="19" name="Straight Connector 18"/>
          <p:cNvCxnSpPr/>
          <p:nvPr/>
        </p:nvCxnSpPr>
        <p:spPr>
          <a:xfrm rot="5400000" flipV="1">
            <a:off x="10127953" y="3321040"/>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6200000" flipH="1">
            <a:off x="10106808" y="3555937"/>
            <a:ext cx="1199809" cy="1151977"/>
          </a:xfrm>
          <a:prstGeom prst="bentConnector3">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95078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54F35-2946-D045-9265-2C26C62BCDF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2572DF7-4EE8-8946-AD49-0B304D4226A1}"/>
              </a:ext>
            </a:extLst>
          </p:cNvPr>
          <p:cNvPicPr>
            <a:picLocks noGrp="1" noChangeAspect="1"/>
          </p:cNvPicPr>
          <p:nvPr>
            <p:ph idx="1"/>
          </p:nvPr>
        </p:nvPicPr>
        <p:blipFill>
          <a:blip r:embed="rId2"/>
          <a:stretch>
            <a:fillRect/>
          </a:stretch>
        </p:blipFill>
        <p:spPr>
          <a:xfrm>
            <a:off x="0" y="0"/>
            <a:ext cx="12192000" cy="6861893"/>
          </a:xfrm>
        </p:spPr>
      </p:pic>
    </p:spTree>
    <p:extLst>
      <p:ext uri="{BB962C8B-B14F-4D97-AF65-F5344CB8AC3E}">
        <p14:creationId xmlns:p14="http://schemas.microsoft.com/office/powerpoint/2010/main" val="17928016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76667-C6D3-5140-901D-63973E4ED55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8224F96-D849-5A4F-9044-85C2DA828029}"/>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3850789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C7C5-797B-B446-B8C9-21F94F900AD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324379A-1B22-9040-A386-DB1007681103}"/>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5860370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D5FFE-9EBB-634B-8034-57C85C78A3C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D29787E-695E-3E45-9CCC-FF7CB79437EF}"/>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8895177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468B9-FFED-6947-B84F-0396507897F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F06D18B-FB43-924D-BAE4-3F98191D1C2B}"/>
              </a:ext>
            </a:extLst>
          </p:cNvPr>
          <p:cNvPicPr>
            <a:picLocks noGrp="1" noChangeAspect="1"/>
          </p:cNvPicPr>
          <p:nvPr>
            <p:ph idx="1"/>
          </p:nvPr>
        </p:nvPicPr>
        <p:blipFill>
          <a:blip r:embed="rId2"/>
          <a:stretch>
            <a:fillRect/>
          </a:stretch>
        </p:blipFill>
        <p:spPr>
          <a:xfrm>
            <a:off x="0" y="0"/>
            <a:ext cx="12192000" cy="6861893"/>
          </a:xfrm>
        </p:spPr>
      </p:pic>
    </p:spTree>
    <p:extLst>
      <p:ext uri="{BB962C8B-B14F-4D97-AF65-F5344CB8AC3E}">
        <p14:creationId xmlns:p14="http://schemas.microsoft.com/office/powerpoint/2010/main" val="17307139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EB5D1-9CF4-724D-826A-6E43023BB2D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8E90C02-174A-924B-982C-25F9610E7AEC}"/>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26262956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2F709-D569-5F44-86D9-B538A79C179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6BC225F-672B-5F46-8427-631A578D8760}"/>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3791401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83E3-07FE-A642-AFDE-EE0F641FF0C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EEF8355-3B20-4E4D-81A7-79EA4CA012F7}"/>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6940153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06B35-E4B7-F347-A1A5-214A40CBF89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C877230-82C8-3E45-885A-868DAFBA5AFD}"/>
              </a:ext>
            </a:extLst>
          </p:cNvPr>
          <p:cNvPicPr>
            <a:picLocks noGrp="1" noChangeAspect="1"/>
          </p:cNvPicPr>
          <p:nvPr>
            <p:ph idx="1"/>
          </p:nvPr>
        </p:nvPicPr>
        <p:blipFill>
          <a:blip r:embed="rId2"/>
          <a:stretch>
            <a:fillRect/>
          </a:stretch>
        </p:blipFill>
        <p:spPr>
          <a:xfrm>
            <a:off x="-1" y="0"/>
            <a:ext cx="12185085" cy="6858000"/>
          </a:xfrm>
        </p:spPr>
      </p:pic>
    </p:spTree>
    <p:extLst>
      <p:ext uri="{BB962C8B-B14F-4D97-AF65-F5344CB8AC3E}">
        <p14:creationId xmlns:p14="http://schemas.microsoft.com/office/powerpoint/2010/main" val="8138650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6909-E06E-CA41-8F1D-3D2DA891EB4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9D6F228-0B35-B24A-A045-0C0DC50650C8}"/>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254144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020A2B-8D8E-4542-B560-DAEDD969BA27}"/>
              </a:ext>
            </a:extLst>
          </p:cNvPr>
          <p:cNvSpPr>
            <a:spLocks noGrp="1"/>
          </p:cNvSpPr>
          <p:nvPr>
            <p:ph type="ctrTitle"/>
          </p:nvPr>
        </p:nvSpPr>
        <p:spPr/>
        <p:txBody>
          <a:bodyPr/>
          <a:lstStyle/>
          <a:p>
            <a:r>
              <a:rPr lang="en-US" dirty="0"/>
              <a:t>Approach of Data </a:t>
            </a:r>
            <a:r>
              <a:rPr lang="en-US"/>
              <a:t>is Changing !!!</a:t>
            </a:r>
            <a:endParaRPr lang="en-US" dirty="0"/>
          </a:p>
        </p:txBody>
      </p:sp>
      <p:sp>
        <p:nvSpPr>
          <p:cNvPr id="5" name="Subtitle 4">
            <a:extLst>
              <a:ext uri="{FF2B5EF4-FFF2-40B4-BE49-F238E27FC236}">
                <a16:creationId xmlns:a16="http://schemas.microsoft.com/office/drawing/2014/main" id="{BA906385-EE5F-0343-923E-D650C4E061C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704758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5B388-810B-414C-96EA-26CB097795A0}"/>
              </a:ext>
            </a:extLst>
          </p:cNvPr>
          <p:cNvSpPr>
            <a:spLocks noGrp="1"/>
          </p:cNvSpPr>
          <p:nvPr>
            <p:ph type="ctrTitle"/>
          </p:nvPr>
        </p:nvSpPr>
        <p:spPr/>
        <p:txBody>
          <a:bodyPr/>
          <a:lstStyle/>
          <a:p>
            <a:r>
              <a:rPr lang="en-US" dirty="0"/>
              <a:t>Future is most promising for ADF </a:t>
            </a:r>
          </a:p>
        </p:txBody>
      </p:sp>
      <p:sp>
        <p:nvSpPr>
          <p:cNvPr id="4" name="Subtitle 3">
            <a:extLst>
              <a:ext uri="{FF2B5EF4-FFF2-40B4-BE49-F238E27FC236}">
                <a16:creationId xmlns:a16="http://schemas.microsoft.com/office/drawing/2014/main" id="{0400AADA-1208-7941-B6BE-2B8EB3AEAD46}"/>
              </a:ext>
            </a:extLst>
          </p:cNvPr>
          <p:cNvSpPr>
            <a:spLocks noGrp="1"/>
          </p:cNvSpPr>
          <p:nvPr>
            <p:ph type="subTitle" idx="1"/>
          </p:nvPr>
        </p:nvSpPr>
        <p:spPr/>
        <p:txBody>
          <a:bodyPr/>
          <a:lstStyle/>
          <a:p>
            <a:r>
              <a:rPr lang="en-US" dirty="0"/>
              <a:t>Data Flows are in Public Preview since Build 2019</a:t>
            </a:r>
          </a:p>
        </p:txBody>
      </p:sp>
    </p:spTree>
    <p:extLst>
      <p:ext uri="{BB962C8B-B14F-4D97-AF65-F5344CB8AC3E}">
        <p14:creationId xmlns:p14="http://schemas.microsoft.com/office/powerpoint/2010/main" val="39642636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3961574E-DDA9-694A-A5AF-FF0C33B0B756}"/>
              </a:ext>
            </a:extLst>
          </p:cNvPr>
          <p:cNvSpPr>
            <a:spLocks noGrp="1"/>
          </p:cNvSpPr>
          <p:nvPr>
            <p:ph type="ctrTitle"/>
          </p:nvPr>
        </p:nvSpPr>
        <p:spPr>
          <a:xfrm>
            <a:off x="838199" y="4525347"/>
            <a:ext cx="6801321" cy="1737360"/>
          </a:xfrm>
        </p:spPr>
        <p:txBody>
          <a:bodyPr anchor="ctr">
            <a:normAutofit/>
          </a:bodyPr>
          <a:lstStyle/>
          <a:p>
            <a:pPr algn="r"/>
            <a:r>
              <a:rPr lang="en-US" dirty="0"/>
              <a:t>Thank you !!! </a:t>
            </a:r>
            <a:endParaRPr lang="en-US"/>
          </a:p>
        </p:txBody>
      </p:sp>
      <p:sp>
        <p:nvSpPr>
          <p:cNvPr id="5" name="Subtitle 4">
            <a:extLst>
              <a:ext uri="{FF2B5EF4-FFF2-40B4-BE49-F238E27FC236}">
                <a16:creationId xmlns:a16="http://schemas.microsoft.com/office/drawing/2014/main" id="{CB472FAB-613D-1342-83D5-C0193B4F484E}"/>
              </a:ext>
            </a:extLst>
          </p:cNvPr>
          <p:cNvSpPr>
            <a:spLocks noGrp="1"/>
          </p:cNvSpPr>
          <p:nvPr>
            <p:ph type="subTitle" idx="1"/>
          </p:nvPr>
        </p:nvSpPr>
        <p:spPr>
          <a:xfrm>
            <a:off x="7961258" y="4525347"/>
            <a:ext cx="3258675" cy="1737360"/>
          </a:xfrm>
        </p:spPr>
        <p:txBody>
          <a:bodyPr anchor="ctr">
            <a:normAutofit/>
          </a:bodyPr>
          <a:lstStyle/>
          <a:p>
            <a:pPr algn="l"/>
            <a:r>
              <a:rPr lang="en-US" dirty="0"/>
              <a:t>Sashank Pappu</a:t>
            </a: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3912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2353" dirty="0"/>
              <a:t>Evolving Approaches to Analytics</a:t>
            </a:r>
            <a:br>
              <a:rPr lang="en-US" sz="2353" dirty="0"/>
            </a:br>
            <a:r>
              <a:rPr lang="en-US" sz="1471" dirty="0"/>
              <a:t>EDWs to Data Lakes</a:t>
            </a:r>
            <a:endParaRPr lang="en-US" sz="2353" dirty="0"/>
          </a:p>
        </p:txBody>
      </p:sp>
      <p:sp>
        <p:nvSpPr>
          <p:cNvPr id="5" name="Rectangle 4"/>
          <p:cNvSpPr/>
          <p:nvPr/>
        </p:nvSpPr>
        <p:spPr bwMode="auto">
          <a:xfrm>
            <a:off x="1524001" y="19162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Tree>
    <p:extLst>
      <p:ext uri="{BB962C8B-B14F-4D97-AF65-F5344CB8AC3E}">
        <p14:creationId xmlns:p14="http://schemas.microsoft.com/office/powerpoint/2010/main" val="267298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3377</Words>
  <Application>Microsoft Macintosh PowerPoint</Application>
  <PresentationFormat>Widescreen</PresentationFormat>
  <Paragraphs>539</Paragraphs>
  <Slides>81</Slides>
  <Notes>22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81</vt:i4>
      </vt:variant>
    </vt:vector>
  </HeadingPairs>
  <TitlesOfParts>
    <vt:vector size="96" baseType="lpstr">
      <vt:lpstr>Arial</vt:lpstr>
      <vt:lpstr>Calibri</vt:lpstr>
      <vt:lpstr>Calibri Light</vt:lpstr>
      <vt:lpstr>Courier New</vt:lpstr>
      <vt:lpstr>Impact</vt:lpstr>
      <vt:lpstr>Lato</vt:lpstr>
      <vt:lpstr>Segoe Light</vt:lpstr>
      <vt:lpstr>Segoe Semibold</vt:lpstr>
      <vt:lpstr>Segoe UI</vt:lpstr>
      <vt:lpstr>Segoe UI Light</vt:lpstr>
      <vt:lpstr>Segoe UI Semibold</vt:lpstr>
      <vt:lpstr>segoe-ui_normal</vt:lpstr>
      <vt:lpstr>segoe-ui_semibold</vt:lpstr>
      <vt:lpstr>Verdana</vt:lpstr>
      <vt:lpstr>Office Theme</vt:lpstr>
      <vt:lpstr>Azure Data Lake &amp; Factory  Technical Deep Dive –Day 3 </vt:lpstr>
      <vt:lpstr>PowerPoint Presentation</vt:lpstr>
      <vt:lpstr>What we can learn together ?? </vt:lpstr>
      <vt:lpstr>Being More Specific</vt:lpstr>
      <vt:lpstr>Questionnaire </vt:lpstr>
      <vt:lpstr>Expected Outcome!</vt:lpstr>
      <vt:lpstr>Time to adapt is shrinking</vt:lpstr>
      <vt:lpstr>Approach of Data is Changing !!!</vt:lpstr>
      <vt:lpstr>Evolving Approaches to Analytics EDWs to Data Lakes</vt:lpstr>
      <vt:lpstr>Evolving Approaches to Analytics EDWs to Data Lakes</vt:lpstr>
      <vt:lpstr>Evolving Approaches to Analytics EDWs to Data Lakes</vt:lpstr>
      <vt:lpstr>Evolving Approaches to Analytics EDWs to Data Lakes</vt:lpstr>
      <vt:lpstr>PowerPoint Presentation</vt:lpstr>
      <vt:lpstr>The 3 Azure Big Data Services</vt:lpstr>
      <vt:lpstr>The Intelligent Lake</vt:lpstr>
      <vt:lpstr>Azure Data Lake Storage Gen 1</vt:lpstr>
      <vt:lpstr>ADLS Gen1 + BLOB = ADLS Gen 2</vt:lpstr>
      <vt:lpstr>ADLS Gen1 + BLOB = ADLS Gen2</vt:lpstr>
      <vt:lpstr>Azure Data Lake Use Cases</vt:lpstr>
      <vt:lpstr>Data Lake Analytics Scenario</vt:lpstr>
      <vt:lpstr>Retail Scenario Implementation</vt:lpstr>
      <vt:lpstr>Best Practices – Modern Data Warehouse</vt:lpstr>
      <vt:lpstr>Advanced Analytics Approach</vt:lpstr>
      <vt:lpstr>Azure Data Lake Store</vt:lpstr>
      <vt:lpstr>Introducing Azure Data Lake Store</vt:lpstr>
      <vt:lpstr>The Data Lake Approach</vt:lpstr>
      <vt:lpstr>Unlimited storage</vt:lpstr>
      <vt:lpstr>ADL VS SQL DB</vt:lpstr>
      <vt:lpstr>Security Considerations</vt:lpstr>
      <vt:lpstr>Data Protection</vt:lpstr>
      <vt:lpstr>Understand storage account keys</vt:lpstr>
      <vt:lpstr>Understand shared access signatures</vt:lpstr>
      <vt:lpstr>Control network access to your storage account</vt:lpstr>
      <vt:lpstr>Understand Advanced Threat Protection for Azure Storage </vt:lpstr>
      <vt:lpstr>Data Factory</vt:lpstr>
      <vt:lpstr>PowerPoint Presentation</vt:lpstr>
      <vt:lpstr>PowerPoint Presentation</vt:lpstr>
      <vt:lpstr>PowerPoint Presentation</vt:lpstr>
      <vt:lpstr>Data Sources Usage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Create the Data Factory</vt:lpstr>
      <vt:lpstr>PowerPoint Presentation</vt:lpstr>
      <vt:lpstr>PowerPoint Presentation</vt:lpstr>
      <vt:lpstr>PowerPoint Presentation</vt:lpstr>
      <vt:lpstr>PowerPoint Presentation</vt:lpstr>
      <vt:lpstr>ADF V2</vt:lpstr>
      <vt:lpstr>Concepts</vt:lpstr>
      <vt:lpstr> Expressions &amp; Parameters </vt:lpstr>
      <vt:lpstr>System variables</vt:lpstr>
      <vt:lpstr>Trigger</vt:lpstr>
      <vt:lpstr>Type of triggers</vt:lpstr>
      <vt:lpstr>Schedule trigger</vt:lpstr>
      <vt:lpstr>Tumbling window trigger</vt:lpstr>
      <vt:lpstr>Control flow</vt:lpstr>
      <vt:lpstr>Control flow</vt:lpstr>
      <vt:lpstr> Branching </vt:lpstr>
      <vt:lpstr>Hands on Usecase </vt:lpstr>
      <vt:lpstr>Build 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is most promising for ADF </vt:lpstr>
      <vt:lpstr>Thank you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 Lake &amp; Factory  Technical Deep Dive –Day 3 </dc:title>
  <dc:creator>Sashank Pappu</dc:creator>
  <cp:lastModifiedBy>Sashank Pappu</cp:lastModifiedBy>
  <cp:revision>1</cp:revision>
  <dcterms:created xsi:type="dcterms:W3CDTF">2019-06-11T16:35:56Z</dcterms:created>
  <dcterms:modified xsi:type="dcterms:W3CDTF">2019-06-11T16:36:20Z</dcterms:modified>
</cp:coreProperties>
</file>